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</p:sldMasterIdLst>
  <p:notesMasterIdLst>
    <p:notesMasterId r:id="rId27"/>
  </p:notesMasterIdLst>
  <p:sldIdLst>
    <p:sldId id="256" r:id="rId2"/>
    <p:sldId id="270" r:id="rId3"/>
    <p:sldId id="265" r:id="rId4"/>
    <p:sldId id="282" r:id="rId5"/>
    <p:sldId id="283" r:id="rId6"/>
    <p:sldId id="263" r:id="rId7"/>
    <p:sldId id="267" r:id="rId8"/>
    <p:sldId id="259" r:id="rId9"/>
    <p:sldId id="273" r:id="rId10"/>
    <p:sldId id="298" r:id="rId11"/>
    <p:sldId id="299" r:id="rId12"/>
    <p:sldId id="286" r:id="rId13"/>
    <p:sldId id="288" r:id="rId14"/>
    <p:sldId id="272" r:id="rId15"/>
    <p:sldId id="285" r:id="rId16"/>
    <p:sldId id="284" r:id="rId17"/>
    <p:sldId id="287" r:id="rId18"/>
    <p:sldId id="289" r:id="rId19"/>
    <p:sldId id="290" r:id="rId20"/>
    <p:sldId id="293" r:id="rId21"/>
    <p:sldId id="294" r:id="rId22"/>
    <p:sldId id="295" r:id="rId23"/>
    <p:sldId id="297" r:id="rId24"/>
    <p:sldId id="291" r:id="rId25"/>
    <p:sldId id="296" r:id="rId26"/>
  </p:sldIdLst>
  <p:sldSz cx="9144000" cy="6858000" type="screen4x3"/>
  <p:notesSz cx="7010400" cy="9296400"/>
  <p:custDataLst>
    <p:tags r:id="rId2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4965" autoAdjust="0"/>
    <p:restoredTop sz="94203" autoAdjust="0"/>
  </p:normalViewPr>
  <p:slideViewPr>
    <p:cSldViewPr>
      <p:cViewPr>
        <p:scale>
          <a:sx n="80" d="100"/>
          <a:sy n="80" d="100"/>
        </p:scale>
        <p:origin x="-1470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>
        <p:scale>
          <a:sx n="60" d="100"/>
          <a:sy n="60" d="100"/>
        </p:scale>
        <p:origin x="-3336" y="-234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FC9CA35-5411-4E7B-90A6-B7A30BD862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88792A-B416-402F-8B2A-1405EE36EBCA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F5DFFB-142E-4A77-8971-6A23999C65BA}" type="slidenum">
              <a:rPr lang="en-US" smtClean="0"/>
              <a:pPr/>
              <a:t>2</a:t>
            </a:fld>
            <a:endParaRPr lang="en-US" dirty="0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724BB2-9D0C-4179-BB20-0322065A7E7A}" type="slidenum">
              <a:rPr lang="en-US" smtClean="0"/>
              <a:pPr/>
              <a:t>3</a:t>
            </a:fld>
            <a:endParaRPr lang="en-US" dirty="0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trike="noStrike" baseline="0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724BB2-9D0C-4179-BB20-0322065A7E7A}" type="slidenum">
              <a:rPr lang="en-US" smtClean="0"/>
              <a:pPr/>
              <a:t>4</a:t>
            </a:fld>
            <a:endParaRPr lang="en-US" dirty="0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trike="noStrike" baseline="0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724BB2-9D0C-4179-BB20-0322065A7E7A}" type="slidenum">
              <a:rPr lang="en-US" smtClean="0"/>
              <a:pPr/>
              <a:t>5</a:t>
            </a:fld>
            <a:endParaRPr lang="en-US" dirty="0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trike="noStrike" baseline="0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19B068-E6B7-42BC-81A4-2889488A4AF0}" type="slidenum">
              <a:rPr lang="en-US" smtClean="0"/>
              <a:pPr/>
              <a:t>6</a:t>
            </a:fld>
            <a:endParaRPr 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600"/>
              </a:spcAft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03B1CD-1B5A-4B87-9E7C-17F629315A5A}" type="slidenum">
              <a:rPr lang="en-US" smtClean="0"/>
              <a:pPr/>
              <a:t>7</a:t>
            </a:fld>
            <a:endParaRPr lang="en-US" dirty="0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600"/>
              </a:spcAft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FAEDEC-BA1E-4ECF-AA8C-95A3789C401C}" type="slidenum">
              <a:rPr lang="en-US" smtClean="0"/>
              <a:pPr/>
              <a:t>8</a:t>
            </a:fld>
            <a:endParaRPr lang="en-US" dirty="0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9CA35-5411-4E7B-90A6-B7A30BD8620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FAEDEC-BA1E-4ECF-AA8C-95A3789C401C}" type="slidenum">
              <a:rPr lang="en-US" smtClean="0"/>
              <a:pPr/>
              <a:t>13</a:t>
            </a:fld>
            <a:endParaRPr lang="en-US" dirty="0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trike="noStrike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9CA35-5411-4E7B-90A6-B7A30BD8620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9CA35-5411-4E7B-90A6-B7A30BD8620F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9CA35-5411-4E7B-90A6-B7A30BD8620F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sz="2400" dirty="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 dirty="0">
                  <a:latin typeface="Times New Roman" pitchFamily="18" charset="0"/>
                </a:endParaRPr>
              </a:p>
            </p:txBody>
          </p:sp>
        </p:grpSp>
      </p:grpSp>
      <p:sp>
        <p:nvSpPr>
          <p:cNvPr id="2459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59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77962C-E732-4307-A167-A67A14E278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9E227F-2F72-42D7-8F0A-1FECBA6C2A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2E715-8C6B-4B88-A2AF-53324FFC9C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87E07C-F076-4D62-A07B-95471653C5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E3EB39-4027-40E2-BA6E-7585032D3B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275FBB-E4A9-4296-994D-F5959FBE7D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C5C54-3F59-4DF9-9753-C81D2BA46A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F40A5D-3B91-4680-9C50-CE10913B92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C559D0-6B70-490E-9885-D6F329C0B5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3CC4C-B0BF-4D7E-AD46-C2B762C366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1D2BF-2C60-4680-BD95-C8E30C6F38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ED24A9F9-BCC0-4B15-826A-873EB9130D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355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23558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23559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hlink"/>
                </a:solidFill>
              </a:endParaRPr>
            </a:p>
          </p:txBody>
        </p:sp>
        <p:sp>
          <p:nvSpPr>
            <p:cNvPr id="23560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hlink"/>
                </a:solidFill>
              </a:endParaRPr>
            </a:p>
          </p:txBody>
        </p:sp>
        <p:sp>
          <p:nvSpPr>
            <p:cNvPr id="23561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23562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hlink"/>
                </a:solidFill>
              </a:endParaRPr>
            </a:p>
          </p:txBody>
        </p:sp>
        <p:sp>
          <p:nvSpPr>
            <p:cNvPr id="23563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23564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23565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356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95600" y="1828800"/>
            <a:ext cx="6172200" cy="2209800"/>
          </a:xfrm>
        </p:spPr>
        <p:txBody>
          <a:bodyPr/>
          <a:lstStyle/>
          <a:p>
            <a:pPr eaLnBrk="1" hangingPunct="1"/>
            <a:r>
              <a:rPr lang="en-US" sz="4400" b="1" dirty="0" smtClean="0">
                <a:cs typeface="Arial" pitchFamily="34" charset="0"/>
              </a:rPr>
              <a:t>Embracing Risk:</a:t>
            </a:r>
            <a:br>
              <a:rPr lang="en-US" sz="4400" b="1" dirty="0" smtClean="0">
                <a:cs typeface="Arial" pitchFamily="34" charset="0"/>
              </a:rPr>
            </a:br>
            <a:r>
              <a:rPr lang="en-US" sz="4400" b="1" dirty="0" smtClean="0">
                <a:cs typeface="Arial" pitchFamily="34" charset="0"/>
              </a:rPr>
              <a:t>One IH’s Perspective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572000"/>
            <a:ext cx="5638800" cy="1066800"/>
          </a:xfrm>
        </p:spPr>
        <p:txBody>
          <a:bodyPr/>
          <a:lstStyle/>
          <a:p>
            <a:pPr algn="r" eaLnBrk="1" hangingPunct="1"/>
            <a:r>
              <a:rPr lang="en-US" sz="2800" b="1" dirty="0" smtClean="0">
                <a:cs typeface="Arial" pitchFamily="34" charset="0"/>
              </a:rPr>
              <a:t>Tim Mukoda, MSPH, CIH</a:t>
            </a:r>
          </a:p>
          <a:p>
            <a:pPr algn="r" eaLnBrk="1" hangingPunct="1"/>
            <a:r>
              <a:rPr lang="en-US" sz="2800" b="1" dirty="0" smtClean="0">
                <a:cs typeface="Arial" pitchFamily="34" charset="0"/>
              </a:rPr>
              <a:t>July 18, 2013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2EE56D1-39BE-4B8A-95D2-B3FDE93B8D21}" type="slidenum">
              <a:rPr lang="en-US" smtClean="0"/>
              <a:pPr/>
              <a:t>2</a:t>
            </a:fld>
            <a:endParaRPr lang="en-US" dirty="0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What is Risk*	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362200"/>
            <a:ext cx="7848600" cy="1981200"/>
          </a:xfrm>
        </p:spPr>
        <p:txBody>
          <a:bodyPr/>
          <a:lstStyle/>
          <a:p>
            <a:pPr>
              <a:buNone/>
            </a:pPr>
            <a:r>
              <a:rPr lang="en-US" sz="4000" b="1" dirty="0" smtClean="0"/>
              <a:t>Risk (</a:t>
            </a:r>
            <a:r>
              <a:rPr lang="en-US" sz="4000" b="1" i="1" dirty="0" smtClean="0"/>
              <a:t>noun)</a:t>
            </a:r>
            <a:endParaRPr lang="en-US" sz="4000" b="1" dirty="0" smtClean="0"/>
          </a:p>
          <a:p>
            <a:pPr marL="463550" indent="0">
              <a:buNone/>
            </a:pPr>
            <a:r>
              <a:rPr lang="en-US" b="1" dirty="0" smtClean="0"/>
              <a:t>exposure to the chance of injury or loss; a hazard or dangerous chance</a:t>
            </a:r>
            <a:endParaRPr lang="en-US" b="1" i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029200" y="5791200"/>
            <a:ext cx="3027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*Source – Dictionary.com</a:t>
            </a:r>
            <a:endParaRPr lang="en-US" b="1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0E42717-8796-45EA-B753-D9510E028013}" type="slidenum">
              <a:rPr lang="en-US" smtClean="0"/>
              <a:pPr/>
              <a:t>3</a:t>
            </a:fld>
            <a:endParaRPr lang="en-US" dirty="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lstStyle/>
          <a:p>
            <a:pPr eaLnBrk="1" hangingPunct="1"/>
            <a:r>
              <a:rPr lang="en-US" b="1" dirty="0" smtClean="0"/>
              <a:t>Putting yourself ‘at risk’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362200"/>
            <a:ext cx="7315200" cy="2590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3600" b="1" dirty="0" smtClean="0"/>
              <a:t>Participating </a:t>
            </a:r>
            <a:r>
              <a:rPr lang="en-US" sz="3600" b="1" u="sng" dirty="0" smtClean="0">
                <a:solidFill>
                  <a:srgbClr val="FF0000"/>
                </a:solidFill>
              </a:rPr>
              <a:t>voluntarily</a:t>
            </a:r>
            <a:r>
              <a:rPr lang="en-US" sz="3600" b="1" dirty="0" smtClean="0"/>
              <a:t> or </a:t>
            </a:r>
            <a:r>
              <a:rPr lang="en-US" sz="3600" b="1" u="sng" dirty="0" smtClean="0">
                <a:solidFill>
                  <a:srgbClr val="FF0000"/>
                </a:solidFill>
              </a:rPr>
              <a:t>involuntarily</a:t>
            </a:r>
            <a:r>
              <a:rPr lang="en-US" sz="3600" b="1" dirty="0" smtClean="0"/>
              <a:t> in an activity or event that could lead to injury, damage, or loss.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0E42717-8796-45EA-B753-D9510E028013}" type="slidenum">
              <a:rPr lang="en-US" smtClean="0"/>
              <a:pPr/>
              <a:t>4</a:t>
            </a:fld>
            <a:endParaRPr lang="en-US" dirty="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Voluntary Risk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7848600" cy="4419600"/>
          </a:xfrm>
        </p:spPr>
        <p:txBody>
          <a:bodyPr/>
          <a:lstStyle/>
          <a:p>
            <a:pPr marL="463550" indent="-463550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120000"/>
              <a:buFont typeface="Wingdings" pitchFamily="2" charset="2"/>
              <a:buChar char="§"/>
              <a:tabLst>
                <a:tab pos="463550" algn="l"/>
              </a:tabLst>
            </a:pPr>
            <a:r>
              <a:rPr lang="en-US" b="1" u="sng" dirty="0" smtClean="0">
                <a:solidFill>
                  <a:srgbClr val="FF0000"/>
                </a:solidFill>
              </a:rPr>
              <a:t>Exposure</a:t>
            </a:r>
            <a:r>
              <a:rPr lang="en-US" b="1" dirty="0" smtClean="0"/>
              <a:t> to hazards </a:t>
            </a:r>
            <a:r>
              <a:rPr lang="en-US" b="1" u="sng" dirty="0" smtClean="0">
                <a:solidFill>
                  <a:srgbClr val="FF0000"/>
                </a:solidFill>
              </a:rPr>
              <a:t>we knowingly accept</a:t>
            </a:r>
          </a:p>
          <a:p>
            <a:pPr marL="463550" indent="-463550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120000"/>
              <a:buFont typeface="Wingdings" pitchFamily="2" charset="2"/>
              <a:buChar char="§"/>
              <a:tabLst>
                <a:tab pos="463550" algn="l"/>
              </a:tabLst>
            </a:pPr>
            <a:r>
              <a:rPr lang="en-US" b="1" dirty="0" smtClean="0"/>
              <a:t>Examples of voluntary risk:</a:t>
            </a:r>
          </a:p>
          <a:p>
            <a:pPr marL="463550" indent="0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Tx/>
              <a:buFont typeface="Wingdings" pitchFamily="2" charset="2"/>
              <a:buChar char="§"/>
            </a:pPr>
            <a:r>
              <a:rPr lang="en-US" b="1" dirty="0" smtClean="0"/>
              <a:t> 	</a:t>
            </a:r>
            <a:r>
              <a:rPr lang="en-US" sz="2800" b="1" dirty="0" smtClean="0"/>
              <a:t>skydiving</a:t>
            </a:r>
          </a:p>
          <a:p>
            <a:pPr marL="914400" indent="-450850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Tx/>
              <a:buFont typeface="Wingdings" pitchFamily="2" charset="2"/>
              <a:buChar char="§"/>
              <a:tabLst>
                <a:tab pos="914400" algn="l"/>
              </a:tabLst>
            </a:pPr>
            <a:r>
              <a:rPr lang="en-US" sz="2800" b="1" dirty="0" smtClean="0"/>
              <a:t>driving a car</a:t>
            </a:r>
          </a:p>
          <a:p>
            <a:pPr marL="914400" indent="-450850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Tx/>
              <a:buFont typeface="Wingdings" pitchFamily="2" charset="2"/>
              <a:buChar char="§"/>
            </a:pPr>
            <a:r>
              <a:rPr lang="en-US" sz="2800" b="1" dirty="0" smtClean="0"/>
              <a:t>smoking cigarettes</a:t>
            </a:r>
          </a:p>
          <a:p>
            <a:pPr marL="914400" indent="-450850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Tx/>
              <a:buFont typeface="Wingdings" pitchFamily="2" charset="2"/>
              <a:buChar char="§"/>
            </a:pPr>
            <a:r>
              <a:rPr lang="en-US" sz="2800" b="1" dirty="0" smtClean="0"/>
              <a:t>living in a floodplain</a:t>
            </a:r>
          </a:p>
          <a:p>
            <a:pPr marL="914400" indent="-450850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Tx/>
              <a:buFont typeface="Wingdings" pitchFamily="2" charset="2"/>
              <a:buChar char="§"/>
            </a:pPr>
            <a:r>
              <a:rPr lang="en-US" sz="2800" b="1" dirty="0" smtClean="0"/>
              <a:t>investing in the stock market</a:t>
            </a:r>
          </a:p>
        </p:txBody>
      </p:sp>
      <p:pic>
        <p:nvPicPr>
          <p:cNvPr id="5" name="Picture 4" descr="http://rais.ornl.gov/Images/tutorials/petrovoluntary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2800" y="2895600"/>
            <a:ext cx="11049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0E42717-8796-45EA-B753-D9510E028013}" type="slidenum">
              <a:rPr lang="en-US" smtClean="0"/>
              <a:pPr/>
              <a:t>5</a:t>
            </a:fld>
            <a:endParaRPr lang="en-US" dirty="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Involuntary Risk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7848600" cy="4267200"/>
          </a:xfrm>
        </p:spPr>
        <p:txBody>
          <a:bodyPr/>
          <a:lstStyle/>
          <a:p>
            <a:pPr marL="463550" indent="-463550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Wingdings" pitchFamily="2" charset="2"/>
              <a:buChar char="§"/>
              <a:tabLst>
                <a:tab pos="463550" algn="l"/>
              </a:tabLst>
            </a:pPr>
            <a:r>
              <a:rPr lang="en-US" b="1" u="sng" dirty="0" smtClean="0">
                <a:solidFill>
                  <a:srgbClr val="FF0000"/>
                </a:solidFill>
              </a:rPr>
              <a:t>Exposure</a:t>
            </a:r>
            <a:r>
              <a:rPr lang="en-US" b="1" dirty="0" smtClean="0"/>
              <a:t> to hazards that occur </a:t>
            </a:r>
            <a:r>
              <a:rPr lang="en-US" b="1" u="sng" dirty="0" smtClean="0">
                <a:solidFill>
                  <a:srgbClr val="FF0000"/>
                </a:solidFill>
              </a:rPr>
              <a:t>without our prior consent</a:t>
            </a:r>
            <a:endParaRPr lang="en-US" sz="2800" b="1" u="sng" dirty="0" smtClean="0">
              <a:solidFill>
                <a:srgbClr val="FF0000"/>
              </a:solidFill>
            </a:endParaRPr>
          </a:p>
          <a:p>
            <a:pPr marL="463550" indent="-463550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Wingdings" pitchFamily="2" charset="2"/>
              <a:buChar char="§"/>
              <a:tabLst>
                <a:tab pos="463550" algn="l"/>
              </a:tabLst>
            </a:pPr>
            <a:r>
              <a:rPr lang="en-US" b="1" dirty="0" smtClean="0"/>
              <a:t>Examples of </a:t>
            </a:r>
            <a:r>
              <a:rPr lang="en-US" b="1" u="sng" dirty="0" smtClean="0">
                <a:solidFill>
                  <a:srgbClr val="FF0000"/>
                </a:solidFill>
              </a:rPr>
              <a:t>involuntary</a:t>
            </a:r>
            <a:r>
              <a:rPr lang="en-US" b="1" dirty="0" smtClean="0"/>
              <a:t> risk:</a:t>
            </a:r>
          </a:p>
          <a:p>
            <a:pPr marL="914400" indent="-450850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2800" b="1" dirty="0" smtClean="0"/>
              <a:t>tornado</a:t>
            </a:r>
          </a:p>
          <a:p>
            <a:pPr marL="914400" indent="-450850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2800" b="1" dirty="0" smtClean="0"/>
              <a:t>terrorist attack</a:t>
            </a:r>
          </a:p>
          <a:p>
            <a:pPr marL="463550" indent="0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b="1" dirty="0" smtClean="0"/>
              <a:t> 	</a:t>
            </a:r>
            <a:r>
              <a:rPr lang="en-US" sz="2800" b="1" dirty="0" smtClean="0"/>
              <a:t>lightning strike</a:t>
            </a:r>
          </a:p>
          <a:p>
            <a:pPr marL="914400" indent="-450850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2800" b="1" dirty="0" smtClean="0"/>
              <a:t>cosmic radiation</a:t>
            </a:r>
          </a:p>
          <a:p>
            <a:pPr marL="914400" indent="-450850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2800" b="1" dirty="0" smtClean="0"/>
              <a:t>contamination in drinking water</a:t>
            </a:r>
          </a:p>
        </p:txBody>
      </p:sp>
      <p:pic>
        <p:nvPicPr>
          <p:cNvPr id="5" name="Picture 4" descr="http://rais.ornl.gov/Images/tutorials/petroinvol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2819400"/>
            <a:ext cx="1209675" cy="149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A9F369C-A687-4290-89E4-19E6E667D69F}" type="slidenum">
              <a:rPr lang="en-US" smtClean="0"/>
              <a:pPr/>
              <a:t>6</a:t>
            </a:fld>
            <a:endParaRPr lang="en-US" dirty="0" smtClean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838200"/>
          </a:xfrm>
        </p:spPr>
        <p:txBody>
          <a:bodyPr/>
          <a:lstStyle/>
          <a:p>
            <a:pPr eaLnBrk="1" hangingPunct="1"/>
            <a:r>
              <a:rPr lang="en-US" b="1" dirty="0" smtClean="0"/>
              <a:t>Relative Risk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01050"/>
            <a:ext cx="8001000" cy="3737750"/>
          </a:xfrm>
        </p:spPr>
        <p:txBody>
          <a:bodyPr/>
          <a:lstStyle/>
          <a:p>
            <a:pPr marL="344488" indent="-344488" eaLnBrk="1" hangingPunct="1">
              <a:tabLst>
                <a:tab pos="344488" algn="l"/>
              </a:tabLst>
            </a:pPr>
            <a:r>
              <a:rPr lang="en-US" sz="2400" b="1" dirty="0" smtClean="0"/>
              <a:t>Percentage increase in risk associated with one activity over another </a:t>
            </a:r>
          </a:p>
          <a:p>
            <a:pPr marL="344488" indent="-344488" eaLnBrk="1" hangingPunct="1">
              <a:tabLst>
                <a:tab pos="344488" algn="l"/>
              </a:tabLst>
            </a:pPr>
            <a:r>
              <a:rPr lang="en-US" sz="2400" b="1" dirty="0" smtClean="0"/>
              <a:t>Typically it compares the ‘risk of doing something’ to the ‘risk of doing nothing’</a:t>
            </a:r>
          </a:p>
          <a:p>
            <a:pPr marL="344488" indent="-344488" eaLnBrk="1" hangingPunct="1">
              <a:tabLst>
                <a:tab pos="344488" algn="l"/>
              </a:tabLst>
            </a:pPr>
            <a:r>
              <a:rPr lang="en-US" sz="2400" b="1" dirty="0" smtClean="0"/>
              <a:t>Most common type of risk quoted by the media</a:t>
            </a:r>
          </a:p>
          <a:p>
            <a:pPr marL="344488" indent="-344488" eaLnBrk="1" hangingPunct="1">
              <a:tabLst>
                <a:tab pos="344488" algn="l"/>
              </a:tabLst>
            </a:pPr>
            <a:r>
              <a:rPr lang="en-US" sz="2400" b="1" dirty="0" smtClean="0"/>
              <a:t>By itself, relative risk is meaningless</a:t>
            </a:r>
          </a:p>
          <a:p>
            <a:pPr marL="625475" lvl="1" indent="-280988" eaLnBrk="1" hangingPunct="1">
              <a:buClr>
                <a:schemeClr val="bg2"/>
              </a:buClr>
              <a:buSzPct val="100000"/>
              <a:buFont typeface="Wingdings" pitchFamily="2" charset="2"/>
              <a:buChar char="§"/>
              <a:tabLst>
                <a:tab pos="225425" algn="l"/>
              </a:tabLst>
            </a:pPr>
            <a:r>
              <a:rPr lang="en-US" sz="2200" b="1" dirty="0" smtClean="0"/>
              <a:t>A 100% increase in relative risk must have context</a:t>
            </a:r>
          </a:p>
          <a:p>
            <a:pPr marL="625475" lvl="1" indent="-280988" eaLnBrk="1" hangingPunct="1">
              <a:buClr>
                <a:schemeClr val="bg2"/>
              </a:buClr>
              <a:buSzPct val="100000"/>
              <a:buFont typeface="Wingdings" pitchFamily="2" charset="2"/>
              <a:buChar char="§"/>
              <a:tabLst>
                <a:tab pos="225425" algn="l"/>
              </a:tabLst>
            </a:pPr>
            <a:r>
              <a:rPr lang="en-US" sz="2200" b="1" dirty="0" smtClean="0"/>
              <a:t>Is a change from 1 in a million to 2 in a million significant?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A6A1F0B-8F2E-4887-AF52-269A091080A2}" type="slidenum">
              <a:rPr lang="en-US" smtClean="0"/>
              <a:pPr/>
              <a:t>7</a:t>
            </a:fld>
            <a:endParaRPr lang="en-US" dirty="0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“USING PAIN PILLS INCREASES RISK OF HEART ATTACK BY 24%"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4114800"/>
          </a:xfrm>
        </p:spPr>
        <p:txBody>
          <a:bodyPr/>
          <a:lstStyle/>
          <a:p>
            <a:r>
              <a:rPr lang="en-US" sz="2000" b="1" dirty="0" smtClean="0"/>
              <a:t>Increased risk of heart attack was observed ‘</a:t>
            </a:r>
            <a:r>
              <a:rPr lang="en-US" sz="2000" b="1" i="1" dirty="0" smtClean="0"/>
              <a:t>in men over the age of 50 using ibuprofen-like medication at ‘intensive’ doses</a:t>
            </a:r>
            <a:r>
              <a:rPr lang="en-US" sz="2000" b="1" dirty="0" smtClean="0"/>
              <a:t>’</a:t>
            </a:r>
            <a:endParaRPr lang="en-US" sz="2000" b="1" i="1" dirty="0" smtClean="0"/>
          </a:p>
          <a:p>
            <a:r>
              <a:rPr lang="en-US" sz="2000" b="1" dirty="0" smtClean="0"/>
              <a:t>Let’s say the risk of  heart attack for all individuals over a lifetime is 10 in 1000, or 1% </a:t>
            </a:r>
          </a:p>
          <a:p>
            <a:r>
              <a:rPr lang="en-US" sz="2000" b="1" dirty="0" smtClean="0"/>
              <a:t>A </a:t>
            </a:r>
            <a:r>
              <a:rPr lang="en-US" sz="2000" b="1" i="1" dirty="0" smtClean="0"/>
              <a:t>relative</a:t>
            </a:r>
            <a:r>
              <a:rPr lang="en-US" sz="2000" b="1" dirty="0" smtClean="0"/>
              <a:t> increase of 24% would be 1.24%</a:t>
            </a:r>
          </a:p>
          <a:p>
            <a:r>
              <a:rPr lang="en-US" sz="2000" b="1" dirty="0" smtClean="0"/>
              <a:t>In terms of real increase: </a:t>
            </a:r>
            <a:r>
              <a:rPr lang="en-US" sz="2000" b="1" dirty="0" smtClean="0">
                <a:latin typeface="Arial"/>
                <a:cs typeface="Arial"/>
              </a:rPr>
              <a:t>~ </a:t>
            </a:r>
            <a:r>
              <a:rPr lang="en-US" sz="2000" b="1" dirty="0" smtClean="0"/>
              <a:t>12-13 heart attacks per 1000 people, or an increase of 2 - 3 per 1000 </a:t>
            </a:r>
          </a:p>
          <a:p>
            <a:r>
              <a:rPr lang="en-US" sz="2000" b="1" dirty="0" smtClean="0"/>
              <a:t>But…the study only applies to </a:t>
            </a:r>
            <a:r>
              <a:rPr lang="en-US" sz="2000" b="1" i="1" dirty="0" smtClean="0"/>
              <a:t>intensive</a:t>
            </a:r>
            <a:r>
              <a:rPr lang="en-US" sz="2000" b="1" dirty="0" smtClean="0"/>
              <a:t> users of the drug</a:t>
            </a:r>
          </a:p>
          <a:p>
            <a:r>
              <a:rPr lang="en-US" sz="2000" b="1" dirty="0" smtClean="0"/>
              <a:t>Out of 1000 people taking intensive doses of pills, expect 2 – 3 deaths in addition to the ten that would likely happen anyway</a:t>
            </a:r>
          </a:p>
          <a:p>
            <a:r>
              <a:rPr lang="en-US" sz="2000" b="1" dirty="0" smtClean="0"/>
              <a:t>The relative risk for a 30-something using ‘pain pills’ in moderation may be negligible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7A52BA6-4826-45E8-9C09-329707239A9F}" type="slidenum">
              <a:rPr lang="en-US" smtClean="0"/>
              <a:pPr/>
              <a:t>8</a:t>
            </a:fld>
            <a:endParaRPr lang="en-US" dirty="0" smtClean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838207"/>
          <a:ext cx="8229600" cy="519940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229600"/>
              </a:tblGrid>
              <a:tr h="6832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+mj-lt"/>
                        </a:rPr>
                        <a:t>Activities w/ Equivalent Relative Risk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+mj-lt"/>
                        </a:rPr>
                        <a:t>(each listed</a:t>
                      </a:r>
                      <a:r>
                        <a:rPr lang="en-US" sz="1800" b="1" baseline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+mj-lt"/>
                        </a:rPr>
                        <a:t> activity </a:t>
                      </a:r>
                      <a:r>
                        <a:rPr lang="en-US" sz="18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+mj-lt"/>
                        </a:rPr>
                        <a:t>increases risk of premature death by 1 in a million)*</a:t>
                      </a:r>
                      <a:endParaRPr lang="en-US" sz="18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smtClean="0"/>
                        <a:t>Smoke 1.4 cigarettes (total in a lifetime)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Live 2 months with a smoker </a:t>
                      </a:r>
                      <a:r>
                        <a:rPr lang="en-US" sz="1600" b="1" dirty="0" smtClean="0"/>
                        <a:t>(cancer</a:t>
                      </a:r>
                      <a:r>
                        <a:rPr lang="en-US" sz="1600" b="1" baseline="0" dirty="0" smtClean="0"/>
                        <a:t> - </a:t>
                      </a:r>
                      <a:r>
                        <a:rPr lang="en-US" sz="1600" b="1" dirty="0" smtClean="0"/>
                        <a:t>secondhand </a:t>
                      </a:r>
                      <a:r>
                        <a:rPr lang="en-US" sz="1600" b="1" dirty="0"/>
                        <a:t>smoke)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Travel 10 miles by bicycle (accident)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Travel 300 </a:t>
                      </a:r>
                      <a:r>
                        <a:rPr lang="en-US" sz="1600" b="1" dirty="0" smtClean="0"/>
                        <a:t>miles by </a:t>
                      </a:r>
                      <a:r>
                        <a:rPr lang="en-US" sz="1600" b="1" dirty="0"/>
                        <a:t>car (accident)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Travel 1000 miles by jet airplane (accident)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Travel 6000 miles by jet airplane (cancer from cosmic rays)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Live 5 miles from nuclear plant for 50 years (nuclear accident)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Live 2 months in Denver (cancer - radiation)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Live 2 months in stone/brick building (cancer - radiation)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Live 5 years - boundary of a nuclear power plant (cancer - radiation)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Exposure to 1 chest x-ray (cancer - radiation)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Eat 40 tablespoons </a:t>
                      </a:r>
                      <a:r>
                        <a:rPr lang="en-US" sz="1600" b="1" dirty="0" smtClean="0"/>
                        <a:t>of peanut </a:t>
                      </a:r>
                      <a:r>
                        <a:rPr lang="en-US" sz="1600" b="1" dirty="0"/>
                        <a:t>butter (</a:t>
                      </a:r>
                      <a:r>
                        <a:rPr lang="en-US" sz="1600" b="1" dirty="0" smtClean="0"/>
                        <a:t>cancer)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Eat 100 charcoal-broiled </a:t>
                      </a:r>
                      <a:r>
                        <a:rPr lang="en-US" sz="1600" b="1" dirty="0" smtClean="0"/>
                        <a:t>steaks (cancer)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Drink 30 cans of diet </a:t>
                      </a:r>
                      <a:r>
                        <a:rPr lang="en-US" sz="1600" b="1" dirty="0" smtClean="0"/>
                        <a:t>soda made w/ saccharine (cancer)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6321623"/>
            <a:ext cx="4241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*Bernard Cohen, University of Pittsburgh (1995)</a:t>
            </a:r>
            <a:endParaRPr lang="en-US" sz="1400" b="1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013400F-7F20-4ED1-90F6-55BC1BB09D5D}" type="slidenum">
              <a:rPr lang="en-US" smtClean="0"/>
              <a:pPr/>
              <a:t>9</a:t>
            </a:fld>
            <a:endParaRPr lang="en-US" dirty="0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64770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Risk in Perspective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7848600" cy="4343400"/>
          </a:xfrm>
        </p:spPr>
        <p:txBody>
          <a:bodyPr/>
          <a:lstStyle/>
          <a:p>
            <a:pPr>
              <a:tabLst>
                <a:tab pos="344488" algn="l"/>
              </a:tabLst>
            </a:pPr>
            <a:r>
              <a:rPr lang="en-US" sz="2800" b="1" dirty="0" smtClean="0"/>
              <a:t>“Life” is a series of activities that affect our well-being</a:t>
            </a:r>
          </a:p>
          <a:p>
            <a:pPr marL="344488" indent="-344488">
              <a:tabLst>
                <a:tab pos="344488" algn="l"/>
              </a:tabLst>
            </a:pPr>
            <a:r>
              <a:rPr lang="en-US" sz="2800" b="1" dirty="0" smtClean="0"/>
              <a:t>We encounter risk every day</a:t>
            </a:r>
          </a:p>
          <a:p>
            <a:pPr marL="344488" indent="-344488">
              <a:tabLst>
                <a:tab pos="344488" algn="l"/>
              </a:tabLst>
            </a:pPr>
            <a:r>
              <a:rPr lang="en-US" sz="2800" b="1" dirty="0" smtClean="0"/>
              <a:t>All decisions are, to some degree, our attempt to manage risk</a:t>
            </a:r>
          </a:p>
          <a:p>
            <a:r>
              <a:rPr lang="en-US" sz="2800" b="1" dirty="0" smtClean="0"/>
              <a:t>Which risks do / should we…</a:t>
            </a:r>
          </a:p>
          <a:p>
            <a:pPr lvl="1">
              <a:buClr>
                <a:schemeClr val="bg2"/>
              </a:buClr>
              <a:buSzPct val="100000"/>
              <a:buFont typeface="Wingdings" pitchFamily="2" charset="2"/>
              <a:buChar char="§"/>
            </a:pPr>
            <a:r>
              <a:rPr lang="en-US" sz="2600" b="1" dirty="0" smtClean="0"/>
              <a:t>…fret over?</a:t>
            </a:r>
          </a:p>
          <a:p>
            <a:pPr lvl="1">
              <a:buClr>
                <a:schemeClr val="bg2"/>
              </a:buClr>
              <a:buSzPct val="100000"/>
              <a:buFont typeface="Wingdings" pitchFamily="2" charset="2"/>
              <a:buChar char="§"/>
            </a:pPr>
            <a:r>
              <a:rPr lang="en-US" sz="2600" b="1" dirty="0" smtClean="0"/>
              <a:t>…avoid? </a:t>
            </a:r>
          </a:p>
          <a:p>
            <a:pPr lvl="1">
              <a:buClr>
                <a:schemeClr val="bg2"/>
              </a:buClr>
              <a:buSzPct val="100000"/>
              <a:buFont typeface="Wingdings" pitchFamily="2" charset="2"/>
              <a:buChar char="§"/>
            </a:pPr>
            <a:r>
              <a:rPr lang="en-US" sz="2600" b="1" dirty="0" smtClean="0"/>
              <a:t>…accept?</a:t>
            </a:r>
            <a:endParaRPr lang="en-US" sz="26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514600"/>
            <a:ext cx="6629400" cy="1371600"/>
          </a:xfrm>
        </p:spPr>
        <p:txBody>
          <a:bodyPr/>
          <a:lstStyle/>
          <a:p>
            <a:pPr>
              <a:buSzPct val="100000"/>
              <a:buFont typeface="Wingdings" pitchFamily="2" charset="2"/>
              <a:buChar char="§"/>
            </a:pPr>
            <a:r>
              <a:rPr lang="en-US" sz="3600" b="1" dirty="0" smtClean="0"/>
              <a:t>…Ignoring risk completely?</a:t>
            </a:r>
          </a:p>
          <a:p>
            <a:pPr>
              <a:buSzPct val="100000"/>
              <a:buFont typeface="Wingdings" pitchFamily="2" charset="2"/>
              <a:buChar char="§"/>
            </a:pPr>
            <a:r>
              <a:rPr lang="en-US" sz="3600" b="1" dirty="0" smtClean="0"/>
              <a:t>…Being totally risk averse?</a:t>
            </a:r>
            <a:endParaRPr lang="en-US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9E227F-2F72-42D7-8F0A-1FECBA6C2A15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838200"/>
          </a:xfrm>
        </p:spPr>
        <p:txBody>
          <a:bodyPr/>
          <a:lstStyle/>
          <a:p>
            <a:pPr algn="ctr"/>
            <a:r>
              <a:rPr lang="en-US" sz="4000" b="1" dirty="0" smtClean="0"/>
              <a:t>What are the consequences of…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9E227F-2F72-42D7-8F0A-1FECBA6C2A15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914400"/>
            <a:ext cx="822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If we viewed risk through a different lens, we might find ourselves </a:t>
            </a:r>
            <a:r>
              <a:rPr lang="en-US" sz="4000" b="1" u="sng" dirty="0" smtClean="0">
                <a:solidFill>
                  <a:srgbClr val="FF0000"/>
                </a:solidFill>
              </a:rPr>
              <a:t>embracing it</a:t>
            </a:r>
            <a:r>
              <a:rPr lang="en-US" sz="4000" b="1" dirty="0" smtClean="0"/>
              <a:t>!</a:t>
            </a:r>
            <a:endParaRPr lang="en-US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5105400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…so why don’t we do it?</a:t>
            </a:r>
            <a:endParaRPr lang="en-US" sz="4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3276600"/>
            <a:ext cx="8229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Acknowledging risk could be the </a:t>
            </a:r>
            <a:r>
              <a:rPr lang="en-US" sz="4000" b="1" u="sng" dirty="0" smtClean="0">
                <a:solidFill>
                  <a:srgbClr val="FF0000"/>
                </a:solidFill>
              </a:rPr>
              <a:t>best management strategy</a:t>
            </a:r>
            <a:r>
              <a:rPr lang="en-US" sz="4000" b="1" dirty="0" smtClean="0"/>
              <a:t>…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6EC5C54-3F59-4DF9-9753-C81D2BA46A52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231410"/>
            <a:ext cx="8610600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  <a:buClr>
                <a:schemeClr val="bg2"/>
              </a:buClr>
            </a:pPr>
            <a:r>
              <a:rPr lang="en-US" sz="2400" b="1" dirty="0" smtClean="0">
                <a:latin typeface="+mn-lt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b="1" dirty="0" smtClean="0">
                <a:latin typeface="+mn-lt"/>
                <a:ea typeface="Times New Roman" pitchFamily="18" charset="0"/>
                <a:cs typeface="Arial" pitchFamily="34" charset="0"/>
              </a:rPr>
              <a:t>People tend to:</a:t>
            </a:r>
          </a:p>
          <a:p>
            <a:pPr marL="688975" lvl="1" indent="-231775"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688975" algn="l"/>
              </a:tabLst>
            </a:pPr>
            <a:r>
              <a:rPr lang="en-US" sz="2400" b="1" dirty="0" smtClean="0">
                <a:latin typeface="+mn-lt"/>
                <a:ea typeface="Times New Roman" pitchFamily="18" charset="0"/>
                <a:cs typeface="Arial" pitchFamily="34" charset="0"/>
              </a:rPr>
              <a:t>Overestimate the danger associated with rare events</a:t>
            </a:r>
          </a:p>
          <a:p>
            <a:pPr marL="688975" lvl="1" indent="-231775"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688975" algn="l"/>
              </a:tabLst>
            </a:pPr>
            <a:r>
              <a:rPr lang="en-US" sz="2400" b="1" dirty="0" smtClean="0">
                <a:latin typeface="+mn-lt"/>
                <a:ea typeface="Times New Roman" pitchFamily="18" charset="0"/>
                <a:cs typeface="Arial" pitchFamily="34" charset="0"/>
              </a:rPr>
              <a:t>Underestimate dangers of common events</a:t>
            </a:r>
            <a:endParaRPr lang="en-US" sz="2400" b="1" dirty="0" smtClean="0">
              <a:latin typeface="+mn-lt"/>
              <a:ea typeface="Calibri" pitchFamily="34" charset="0"/>
              <a:cs typeface="Times New Roman" pitchFamily="18" charset="0"/>
            </a:endParaRPr>
          </a:p>
          <a:p>
            <a:pPr marL="688975" lvl="1" indent="-231775"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688975" algn="l"/>
              </a:tabLst>
            </a:pPr>
            <a:r>
              <a:rPr lang="en-US" sz="2400" b="1" dirty="0" smtClean="0">
                <a:latin typeface="+mn-lt"/>
                <a:ea typeface="Times New Roman" pitchFamily="18" charset="0"/>
                <a:cs typeface="Arial" pitchFamily="34" charset="0"/>
              </a:rPr>
              <a:t>Worry more about dramatic but infrequent events</a:t>
            </a:r>
          </a:p>
          <a:p>
            <a:pPr marL="688975" lvl="1" indent="-231775"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688975" algn="l"/>
              </a:tabLst>
            </a:pPr>
            <a:r>
              <a:rPr lang="en-US" sz="2400" b="1" dirty="0" smtClean="0">
                <a:latin typeface="+mn-lt"/>
                <a:ea typeface="Times New Roman" pitchFamily="18" charset="0"/>
                <a:cs typeface="Arial" pitchFamily="34" charset="0"/>
              </a:rPr>
              <a:t>Assume if a situation can be ‘controlled’ it is safer</a:t>
            </a:r>
          </a:p>
          <a:p>
            <a:pPr marL="688975" lvl="1" indent="-231775"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688975" algn="l"/>
              </a:tabLst>
            </a:pPr>
            <a:r>
              <a:rPr lang="en-US" sz="2400" b="1" dirty="0" smtClean="0">
                <a:latin typeface="+mn-lt"/>
                <a:cs typeface="Arial" pitchFamily="34" charset="0"/>
              </a:rPr>
              <a:t>Have different perspectives on voluntary &amp; involuntary risk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000" y="914400"/>
            <a:ext cx="847058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1" hangingPunct="1"/>
            <a:r>
              <a:rPr lang="en-US" sz="4800" b="1" dirty="0" smtClean="0">
                <a:ea typeface="Times New Roman" pitchFamily="18" charset="0"/>
                <a:cs typeface="Arial" pitchFamily="34" charset="0"/>
              </a:rPr>
              <a:t>WHAT ARE WE AFRAID OF?</a:t>
            </a:r>
            <a:endParaRPr lang="en-US" sz="48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7A52BA6-4826-45E8-9C09-329707239A9F}" type="slidenum">
              <a:rPr lang="en-US" smtClean="0"/>
              <a:pPr/>
              <a:t>13</a:t>
            </a:fld>
            <a:endParaRPr lang="en-US" dirty="0" smtClean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838207"/>
          <a:ext cx="8229600" cy="519940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229600"/>
              </a:tblGrid>
              <a:tr h="6832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+mj-lt"/>
                        </a:rPr>
                        <a:t>Activities w/ Equivalent Relative Risk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+mj-lt"/>
                        </a:rPr>
                        <a:t>(each listed activity increases risk of premature death by 1 in a million)*</a:t>
                      </a:r>
                      <a:endParaRPr lang="en-US" sz="18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smtClean="0"/>
                        <a:t>Smoke 1.4 cigarettes - total in a lifetime (</a:t>
                      </a:r>
                      <a:r>
                        <a:rPr lang="en-US" sz="1600" b="1" u="sng" kern="1200" dirty="0" smtClean="0">
                          <a:solidFill>
                            <a:srgbClr val="FF0000"/>
                          </a:solidFill>
                        </a:rPr>
                        <a:t>cancer</a:t>
                      </a:r>
                      <a:r>
                        <a:rPr lang="en-US" sz="1600" b="1" kern="1200" dirty="0" smtClean="0"/>
                        <a:t>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Live 2 months with a smoker </a:t>
                      </a:r>
                      <a:r>
                        <a:rPr lang="en-US" sz="1600" b="1" dirty="0" smtClean="0"/>
                        <a:t>(</a:t>
                      </a:r>
                      <a:r>
                        <a:rPr lang="en-US" sz="1600" b="1" u="sng" dirty="0" smtClean="0">
                          <a:solidFill>
                            <a:srgbClr val="FF0000"/>
                          </a:solidFill>
                        </a:rPr>
                        <a:t>cancer</a:t>
                      </a:r>
                      <a:r>
                        <a:rPr lang="en-US" sz="1600" b="1" baseline="0" dirty="0" smtClean="0"/>
                        <a:t> - </a:t>
                      </a:r>
                      <a:r>
                        <a:rPr lang="en-US" sz="1600" b="1" dirty="0" smtClean="0"/>
                        <a:t>secondhand </a:t>
                      </a:r>
                      <a:r>
                        <a:rPr lang="en-US" sz="1600" b="1" dirty="0"/>
                        <a:t>smoke)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Travel 10 miles by bicycle (accident)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Travel 300 </a:t>
                      </a:r>
                      <a:r>
                        <a:rPr lang="en-US" sz="1600" b="1" dirty="0" smtClean="0"/>
                        <a:t>miles by </a:t>
                      </a:r>
                      <a:r>
                        <a:rPr lang="en-US" sz="1600" b="1" dirty="0"/>
                        <a:t>car (accident)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Travel 1000 miles by jet airplane (accident)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Travel 6000 miles by jet airplane (</a:t>
                      </a:r>
                      <a:r>
                        <a:rPr lang="en-US" sz="1600" b="1" u="sng" dirty="0">
                          <a:solidFill>
                            <a:srgbClr val="FF0000"/>
                          </a:solidFill>
                        </a:rPr>
                        <a:t>cancer</a:t>
                      </a:r>
                      <a:r>
                        <a:rPr lang="en-US" sz="1600" b="1" dirty="0"/>
                        <a:t> from cosmic rays)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Live 5 miles from nuclear plant for 50 years (nuclear accident)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Live 2 months in Denver (</a:t>
                      </a:r>
                      <a:r>
                        <a:rPr lang="en-US" sz="1600" b="1" u="sng" dirty="0">
                          <a:solidFill>
                            <a:srgbClr val="FF0000"/>
                          </a:solidFill>
                        </a:rPr>
                        <a:t>cancer</a:t>
                      </a:r>
                      <a:r>
                        <a:rPr lang="en-US" sz="1600" b="1" dirty="0"/>
                        <a:t> - radiation)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Live 2 months in stone/brick building (</a:t>
                      </a:r>
                      <a:r>
                        <a:rPr lang="en-US" sz="1600" b="1" u="sng" dirty="0">
                          <a:solidFill>
                            <a:srgbClr val="FF0000"/>
                          </a:solidFill>
                        </a:rPr>
                        <a:t>cancer</a:t>
                      </a:r>
                      <a:r>
                        <a:rPr lang="en-US" sz="1600" b="1" dirty="0"/>
                        <a:t> - radiation)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Live 5 years - boundary of a nuclear power plant (</a:t>
                      </a:r>
                      <a:r>
                        <a:rPr lang="en-US" sz="1600" b="1" u="sng" dirty="0">
                          <a:solidFill>
                            <a:srgbClr val="FF0000"/>
                          </a:solidFill>
                        </a:rPr>
                        <a:t>cancer</a:t>
                      </a:r>
                      <a:r>
                        <a:rPr lang="en-US" sz="1600" b="1" dirty="0"/>
                        <a:t> - radiation)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Exposure to 1 chest x-ray (</a:t>
                      </a:r>
                      <a:r>
                        <a:rPr lang="en-US" sz="1600" b="1" u="sng" dirty="0">
                          <a:solidFill>
                            <a:srgbClr val="FF0000"/>
                          </a:solidFill>
                        </a:rPr>
                        <a:t>cancer</a:t>
                      </a:r>
                      <a:r>
                        <a:rPr lang="en-US" sz="1600" b="1" dirty="0"/>
                        <a:t> - radiation)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Eat 40 </a:t>
                      </a:r>
                      <a:r>
                        <a:rPr lang="en-US" sz="1600" b="1" dirty="0" smtClean="0"/>
                        <a:t>tablespoons of peanut </a:t>
                      </a:r>
                      <a:r>
                        <a:rPr lang="en-US" sz="1600" b="1" dirty="0"/>
                        <a:t>butter (</a:t>
                      </a:r>
                      <a:r>
                        <a:rPr lang="en-US" sz="1600" b="1" u="sng" dirty="0" smtClean="0">
                          <a:solidFill>
                            <a:srgbClr val="FF0000"/>
                          </a:solidFill>
                        </a:rPr>
                        <a:t>cancer</a:t>
                      </a:r>
                      <a:r>
                        <a:rPr lang="en-US" sz="1600" b="1" dirty="0" smtClean="0"/>
                        <a:t>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Eat 100 charcoal-broiled </a:t>
                      </a:r>
                      <a:r>
                        <a:rPr lang="en-US" sz="1600" b="1" dirty="0" smtClean="0"/>
                        <a:t>steaks (</a:t>
                      </a:r>
                      <a:r>
                        <a:rPr lang="en-US" sz="1600" b="1" u="sng" dirty="0" smtClean="0">
                          <a:solidFill>
                            <a:srgbClr val="FF0000"/>
                          </a:solidFill>
                        </a:rPr>
                        <a:t>cancer</a:t>
                      </a:r>
                      <a:r>
                        <a:rPr lang="en-US" sz="1600" b="1" dirty="0" smtClean="0"/>
                        <a:t>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Drink 30 cans of diet </a:t>
                      </a:r>
                      <a:r>
                        <a:rPr lang="en-US" sz="1600" b="1" dirty="0" smtClean="0"/>
                        <a:t>soda made w/ saccharine (</a:t>
                      </a:r>
                      <a:r>
                        <a:rPr lang="en-US" sz="1600" b="1" u="sng" dirty="0" smtClean="0">
                          <a:solidFill>
                            <a:srgbClr val="FF0000"/>
                          </a:solidFill>
                        </a:rPr>
                        <a:t>cancer</a:t>
                      </a:r>
                      <a:r>
                        <a:rPr lang="en-US" sz="1600" b="1" dirty="0" smtClean="0"/>
                        <a:t>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6321623"/>
            <a:ext cx="4241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*Bernard Cohen, University of Pittsburgh (1995)</a:t>
            </a:r>
            <a:endParaRPr lang="en-US" sz="1400" b="1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7B528AA-D94C-4CB0-9EC8-FA0EC5BB22C5}" type="slidenum">
              <a:rPr lang="en-US" smtClean="0"/>
              <a:pPr/>
              <a:t>14</a:t>
            </a:fld>
            <a:endParaRPr lang="en-US" dirty="0" smtClean="0"/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0"/>
            <a:ext cx="8229600" cy="1676400"/>
          </a:xfrm>
        </p:spPr>
        <p:txBody>
          <a:bodyPr/>
          <a:lstStyle/>
          <a:p>
            <a:pPr eaLnBrk="1" hangingPunct="1">
              <a:buNone/>
            </a:pPr>
            <a:r>
              <a:rPr lang="en-US" sz="4400" b="1" dirty="0" smtClean="0"/>
              <a:t>…collect a sample &amp; compare the result to a standard…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04800" y="1066800"/>
            <a:ext cx="8686800" cy="838200"/>
          </a:xfrm>
        </p:spPr>
        <p:txBody>
          <a:bodyPr/>
          <a:lstStyle/>
          <a:p>
            <a:r>
              <a:rPr lang="en-US" b="1" dirty="0" smtClean="0"/>
              <a:t>The traditional IH perspective…</a:t>
            </a:r>
            <a:endParaRPr lang="en-US" b="1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419100" y="4121725"/>
            <a:ext cx="73439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</a:t>
            </a:r>
            <a:r>
              <a:rPr kumimoji="0" lang="en-US" sz="4400" b="1" i="0" u="sng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health risk</a:t>
            </a:r>
            <a:r>
              <a:rPr kumimoji="0" lang="en-US" sz="44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assessment.</a:t>
            </a:r>
            <a:endParaRPr kumimoji="0" lang="en-US" sz="4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build="p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077200" cy="3962400"/>
          </a:xfrm>
        </p:spPr>
        <p:txBody>
          <a:bodyPr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dirty="0" smtClean="0"/>
              <a:t>What exposure </a:t>
            </a:r>
          </a:p>
          <a:p>
            <a:pPr algn="ctr">
              <a:spcBef>
                <a:spcPts val="0"/>
              </a:spcBef>
              <a:spcAft>
                <a:spcPts val="2400"/>
              </a:spcAft>
              <a:buNone/>
            </a:pPr>
            <a:r>
              <a:rPr lang="en-US" sz="4200" b="1" dirty="0" smtClean="0"/>
              <a:t>(and associated risk) is the IH  trying to assess &amp; manage?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4200" b="1" dirty="0" smtClean="0"/>
              <a:t>The </a:t>
            </a:r>
            <a:r>
              <a:rPr lang="en-US" sz="4200" b="1" u="sng" dirty="0" smtClean="0">
                <a:solidFill>
                  <a:srgbClr val="FF0000"/>
                </a:solidFill>
              </a:rPr>
              <a:t>dose</a:t>
            </a:r>
            <a:r>
              <a:rPr lang="en-US" sz="4200" b="1" dirty="0" smtClean="0"/>
              <a:t> makes the poison…</a:t>
            </a:r>
            <a:endParaRPr lang="en-US" sz="4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9E227F-2F72-42D7-8F0A-1FECBA6C2A15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6EC5C54-3F59-4DF9-9753-C81D2BA46A52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grpSp>
        <p:nvGrpSpPr>
          <p:cNvPr id="64" name="Group 63"/>
          <p:cNvGrpSpPr/>
          <p:nvPr/>
        </p:nvGrpSpPr>
        <p:grpSpPr>
          <a:xfrm>
            <a:off x="533400" y="1119250"/>
            <a:ext cx="7808496" cy="4572000"/>
            <a:chOff x="225876" y="1264725"/>
            <a:chExt cx="8079924" cy="4807736"/>
          </a:xfrm>
        </p:grpSpPr>
        <p:cxnSp>
          <p:nvCxnSpPr>
            <p:cNvPr id="4" name="Straight Connector 3"/>
            <p:cNvCxnSpPr/>
            <p:nvPr/>
          </p:nvCxnSpPr>
          <p:spPr bwMode="auto">
            <a:xfrm>
              <a:off x="2651175" y="1295400"/>
              <a:ext cx="0" cy="412667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>
              <a:off x="2651175" y="5410200"/>
              <a:ext cx="55626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" name="TextBox 9"/>
            <p:cNvSpPr txBox="1"/>
            <p:nvPr/>
          </p:nvSpPr>
          <p:spPr>
            <a:xfrm>
              <a:off x="225876" y="3114300"/>
              <a:ext cx="1574030" cy="4535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00" b="1" dirty="0" smtClean="0"/>
                <a:t>Response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335850" y="5618894"/>
              <a:ext cx="897239" cy="4535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00" b="1" dirty="0" smtClean="0"/>
                <a:t>Dose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148450" y="5141025"/>
              <a:ext cx="633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0%</a:t>
              </a:r>
              <a:endParaRPr lang="en-US" b="1" dirty="0"/>
            </a:p>
          </p:txBody>
        </p:sp>
        <p:sp>
          <p:nvSpPr>
            <p:cNvPr id="21" name="TextBox 20"/>
            <p:cNvSpPr txBox="1"/>
            <p:nvPr/>
          </p:nvSpPr>
          <p:spPr>
            <a:xfrm rot="10800000" flipV="1">
              <a:off x="2012875" y="3107167"/>
              <a:ext cx="693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50%</a:t>
              </a:r>
              <a:endParaRPr lang="en-US" b="1" dirty="0"/>
            </a:p>
          </p:txBody>
        </p:sp>
        <p:sp>
          <p:nvSpPr>
            <p:cNvPr id="22" name="TextBox 21"/>
            <p:cNvSpPr txBox="1"/>
            <p:nvPr/>
          </p:nvSpPr>
          <p:spPr>
            <a:xfrm rot="10800000" flipV="1">
              <a:off x="1896100" y="1264725"/>
              <a:ext cx="8769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100%</a:t>
              </a:r>
              <a:endParaRPr lang="en-US" b="1" dirty="0"/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3073727" y="1371600"/>
              <a:ext cx="5232073" cy="4038600"/>
            </a:xfrm>
            <a:custGeom>
              <a:avLst/>
              <a:gdLst>
                <a:gd name="connsiteX0" fmla="*/ 5403273 w 5403273"/>
                <a:gd name="connsiteY0" fmla="*/ 45523 h 4368141"/>
                <a:gd name="connsiteX1" fmla="*/ 3574473 w 5403273"/>
                <a:gd name="connsiteY1" fmla="*/ 615538 h 4368141"/>
                <a:gd name="connsiteX2" fmla="*/ 2220686 w 5403273"/>
                <a:gd name="connsiteY2" fmla="*/ 3738749 h 4368141"/>
                <a:gd name="connsiteX3" fmla="*/ 0 w 5403273"/>
                <a:gd name="connsiteY3" fmla="*/ 4368141 h 4368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03273" h="4368141">
                  <a:moveTo>
                    <a:pt x="5403273" y="45523"/>
                  </a:moveTo>
                  <a:cubicBezTo>
                    <a:pt x="4754088" y="22761"/>
                    <a:pt x="4104904" y="0"/>
                    <a:pt x="3574473" y="615538"/>
                  </a:cubicBezTo>
                  <a:cubicBezTo>
                    <a:pt x="3044042" y="1231076"/>
                    <a:pt x="2816431" y="3113315"/>
                    <a:pt x="2220686" y="3738749"/>
                  </a:cubicBezTo>
                  <a:cubicBezTo>
                    <a:pt x="1624941" y="4364183"/>
                    <a:pt x="0" y="4368141"/>
                    <a:pt x="0" y="4368141"/>
                  </a:cubicBezTo>
                </a:path>
              </a:pathLst>
            </a:custGeom>
            <a:noFill/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58" name="Straight Connector 57"/>
            <p:cNvCxnSpPr/>
            <p:nvPr/>
          </p:nvCxnSpPr>
          <p:spPr bwMode="auto">
            <a:xfrm>
              <a:off x="2641250" y="3300350"/>
              <a:ext cx="329184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0" name="Straight Connector 59"/>
            <p:cNvCxnSpPr/>
            <p:nvPr/>
          </p:nvCxnSpPr>
          <p:spPr bwMode="auto">
            <a:xfrm rot="-5400000">
              <a:off x="4876215" y="4358640"/>
              <a:ext cx="210312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1" name="TextBox 60"/>
            <p:cNvSpPr txBox="1"/>
            <p:nvPr/>
          </p:nvSpPr>
          <p:spPr>
            <a:xfrm>
              <a:off x="6003975" y="4953000"/>
              <a:ext cx="6623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LD</a:t>
              </a:r>
              <a:r>
                <a:rPr lang="en-US" b="1" baseline="-25000" dirty="0" smtClean="0">
                  <a:solidFill>
                    <a:srgbClr val="FF0000"/>
                  </a:solidFill>
                </a:rPr>
                <a:t>50</a:t>
              </a:r>
              <a:endParaRPr lang="en-US" b="1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63" name="Flowchart: Connector 62"/>
            <p:cNvSpPr/>
            <p:nvPr/>
          </p:nvSpPr>
          <p:spPr bwMode="auto">
            <a:xfrm>
              <a:off x="5854550" y="5345875"/>
              <a:ext cx="137160" cy="137160"/>
            </a:xfrm>
            <a:prstGeom prst="flowChartConnector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133600" y="268069"/>
            <a:ext cx="5109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Dose-Response Curve</a:t>
            </a:r>
            <a:endParaRPr lang="en-US" sz="36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52300" y="5790094"/>
            <a:ext cx="84080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Cancer is the typical ‘response of interest’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733800"/>
            <a:ext cx="8458200" cy="1447800"/>
          </a:xfrm>
        </p:spPr>
        <p:txBody>
          <a:bodyPr/>
          <a:lstStyle/>
          <a:p>
            <a:pPr algn="ctr">
              <a:buNone/>
            </a:pPr>
            <a:r>
              <a:rPr lang="en-US" sz="4000" b="1" dirty="0" smtClean="0"/>
              <a:t>Occupational Exposure Limit: </a:t>
            </a:r>
          </a:p>
          <a:p>
            <a:pPr algn="ctr">
              <a:buNone/>
            </a:pPr>
            <a:r>
              <a:rPr lang="en-US" sz="4000" b="1" dirty="0" smtClean="0"/>
              <a:t>Formaldehyde</a:t>
            </a:r>
            <a:endParaRPr lang="en-US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9E227F-2F72-42D7-8F0A-1FECBA6C2A15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04800" y="1295400"/>
            <a:ext cx="84582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lang="en-US" sz="4000" b="1" kern="0" dirty="0" smtClean="0">
                <a:latin typeface="+mn-lt"/>
              </a:rPr>
              <a:t>How are exposure limits established?</a:t>
            </a:r>
            <a:endParaRPr kumimoji="0" lang="en-US" sz="4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Formaldehyde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81200"/>
            <a:ext cx="7543800" cy="3886200"/>
          </a:xfrm>
        </p:spPr>
        <p:txBody>
          <a:bodyPr/>
          <a:lstStyle/>
          <a:p>
            <a:r>
              <a:rPr lang="en-US" b="1" dirty="0" smtClean="0"/>
              <a:t>Classified as a Suspected Human Carcinogen – rat nasal carcinoma</a:t>
            </a:r>
          </a:p>
          <a:p>
            <a:r>
              <a:rPr lang="en-US" b="1" dirty="0" smtClean="0"/>
              <a:t>Rats are obligate nose breathers</a:t>
            </a:r>
          </a:p>
          <a:p>
            <a:r>
              <a:rPr lang="en-US" b="1" dirty="0" smtClean="0"/>
              <a:t>Current Standards:</a:t>
            </a:r>
          </a:p>
          <a:p>
            <a:pPr lvl="1">
              <a:buClr>
                <a:schemeClr val="bg2"/>
              </a:buClr>
              <a:buSzPct val="100000"/>
              <a:buFont typeface="Wingdings" pitchFamily="2" charset="2"/>
              <a:buChar char="§"/>
            </a:pPr>
            <a:r>
              <a:rPr lang="en-US" b="1" dirty="0" smtClean="0"/>
              <a:t>OSHA – 0.75 ppm 8-TWA; 2 ppm STEL</a:t>
            </a:r>
          </a:p>
          <a:p>
            <a:pPr lvl="1">
              <a:buClr>
                <a:schemeClr val="bg2"/>
              </a:buClr>
              <a:buSzPct val="100000"/>
              <a:buFont typeface="Wingdings" pitchFamily="2" charset="2"/>
              <a:buChar char="§"/>
            </a:pPr>
            <a:r>
              <a:rPr lang="en-US" b="1" dirty="0" smtClean="0"/>
              <a:t>ACGIH – Ceiling 0.3 ppm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9E227F-2F72-42D7-8F0A-1FECBA6C2A15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534400" cy="3886200"/>
          </a:xfrm>
        </p:spPr>
        <p:txBody>
          <a:bodyPr/>
          <a:lstStyle/>
          <a:p>
            <a:pPr>
              <a:buNone/>
            </a:pPr>
            <a:r>
              <a:rPr lang="en-US" sz="2800" b="1" dirty="0" smtClean="0"/>
              <a:t>Points to Consider:</a:t>
            </a:r>
          </a:p>
          <a:p>
            <a:pPr marL="463550" indent="-238125">
              <a:buSzPct val="100000"/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FF0000"/>
                </a:solidFill>
              </a:rPr>
              <a:t>LC</a:t>
            </a:r>
            <a:r>
              <a:rPr lang="en-US" sz="2400" b="1" baseline="-25000" dirty="0" smtClean="0">
                <a:solidFill>
                  <a:srgbClr val="FF0000"/>
                </a:solidFill>
              </a:rPr>
              <a:t>50</a:t>
            </a:r>
            <a:r>
              <a:rPr lang="en-US" sz="2400" b="1" dirty="0" smtClean="0">
                <a:solidFill>
                  <a:srgbClr val="FF0000"/>
                </a:solidFill>
              </a:rPr>
              <a:t> – Lethal Concentration 50%</a:t>
            </a:r>
          </a:p>
          <a:p>
            <a:pPr marL="463550" indent="-238125">
              <a:buSzPct val="100000"/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7030A0"/>
                </a:solidFill>
              </a:rPr>
              <a:t>LOAEL – Lowest Observable Adverse Effect Level</a:t>
            </a:r>
          </a:p>
          <a:p>
            <a:pPr marL="463550" indent="-238125">
              <a:buSzPct val="100000"/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00B0F0"/>
                </a:solidFill>
              </a:rPr>
              <a:t>NOAEL – No Observable Adverse Effect Level</a:t>
            </a:r>
          </a:p>
          <a:p>
            <a:pPr marL="463550" indent="-238125">
              <a:buSzPct val="100000"/>
              <a:buFont typeface="Wingdings" pitchFamily="2" charset="2"/>
              <a:buChar char="§"/>
            </a:pPr>
            <a:r>
              <a:rPr lang="en-US" sz="2400" b="1" dirty="0" smtClean="0"/>
              <a:t>Limit of Quantification – LOQ</a:t>
            </a:r>
          </a:p>
          <a:p>
            <a:pPr marL="463550" indent="-238125">
              <a:buSzPct val="100000"/>
              <a:buFont typeface="Wingdings" pitchFamily="2" charset="2"/>
              <a:buChar char="§"/>
            </a:pPr>
            <a:r>
              <a:rPr lang="en-US" sz="2400" b="1" dirty="0" smtClean="0"/>
              <a:t>Limit of Detection – LOD</a:t>
            </a:r>
          </a:p>
          <a:p>
            <a:pPr marL="463550" indent="-238125">
              <a:buSzPct val="100000"/>
              <a:buFont typeface="Wingdings" pitchFamily="2" charset="2"/>
              <a:buChar char="§"/>
            </a:pPr>
            <a:r>
              <a:rPr lang="en-US" sz="2400" b="1" dirty="0" smtClean="0"/>
              <a:t>Applying exposure data collected on rats to humans?</a:t>
            </a:r>
          </a:p>
          <a:p>
            <a:pPr marL="463550" indent="-238125">
              <a:buSzPct val="100000"/>
              <a:buFont typeface="Wingdings" pitchFamily="2" charset="2"/>
              <a:buChar char="§"/>
            </a:pPr>
            <a:r>
              <a:rPr lang="en-US" sz="2400" b="1" dirty="0" smtClean="0"/>
              <a:t>What to consider in setting an exposure limit?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9E227F-2F72-42D7-8F0A-1FECBA6C2A15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pPr algn="ctr"/>
            <a:r>
              <a:rPr lang="en-US" b="1" dirty="0" smtClean="0"/>
              <a:t>Formaldehyde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6EC5C54-3F59-4DF9-9753-C81D2BA46A52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2599755" y="1493765"/>
            <a:ext cx="0" cy="39203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/>
          <p:nvPr/>
        </p:nvCxnSpPr>
        <p:spPr bwMode="auto">
          <a:xfrm>
            <a:off x="2599755" y="5402812"/>
            <a:ext cx="561318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192975" y="3159825"/>
            <a:ext cx="1752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/>
              <a:t>Response</a:t>
            </a:r>
            <a:endParaRPr lang="en-US" sz="2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299749" y="5601071"/>
            <a:ext cx="90539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 smtClean="0"/>
              <a:t>Dose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92458" y="5147097"/>
            <a:ext cx="639109" cy="350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0%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 rot="10800000" flipV="1">
            <a:off x="1955650" y="3214938"/>
            <a:ext cx="700216" cy="350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50%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 rot="10800000" flipV="1">
            <a:off x="1837814" y="1464624"/>
            <a:ext cx="884956" cy="350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100%</a:t>
            </a:r>
            <a:endParaRPr lang="en-US" b="1" dirty="0"/>
          </a:p>
        </p:txBody>
      </p:sp>
      <p:sp>
        <p:nvSpPr>
          <p:cNvPr id="37" name="Freeform 36"/>
          <p:cNvSpPr/>
          <p:nvPr/>
        </p:nvSpPr>
        <p:spPr bwMode="auto">
          <a:xfrm>
            <a:off x="3026149" y="1566155"/>
            <a:ext cx="5279651" cy="3836657"/>
          </a:xfrm>
          <a:custGeom>
            <a:avLst/>
            <a:gdLst>
              <a:gd name="connsiteX0" fmla="*/ 5403273 w 5403273"/>
              <a:gd name="connsiteY0" fmla="*/ 45523 h 4368141"/>
              <a:gd name="connsiteX1" fmla="*/ 3574473 w 5403273"/>
              <a:gd name="connsiteY1" fmla="*/ 615538 h 4368141"/>
              <a:gd name="connsiteX2" fmla="*/ 2220686 w 5403273"/>
              <a:gd name="connsiteY2" fmla="*/ 3738749 h 4368141"/>
              <a:gd name="connsiteX3" fmla="*/ 0 w 5403273"/>
              <a:gd name="connsiteY3" fmla="*/ 4368141 h 4368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03273" h="4368141">
                <a:moveTo>
                  <a:pt x="5403273" y="45523"/>
                </a:moveTo>
                <a:cubicBezTo>
                  <a:pt x="4754088" y="22761"/>
                  <a:pt x="4104904" y="0"/>
                  <a:pt x="3574473" y="615538"/>
                </a:cubicBezTo>
                <a:cubicBezTo>
                  <a:pt x="3044042" y="1231076"/>
                  <a:pt x="2816431" y="3113315"/>
                  <a:pt x="2220686" y="3738749"/>
                </a:cubicBezTo>
                <a:cubicBezTo>
                  <a:pt x="1624941" y="4364183"/>
                  <a:pt x="0" y="4368141"/>
                  <a:pt x="0" y="4368141"/>
                </a:cubicBezTo>
              </a:path>
            </a:pathLst>
          </a:custGeom>
          <a:noFill/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8" name="Straight Connector 57"/>
          <p:cNvCxnSpPr/>
          <p:nvPr/>
        </p:nvCxnSpPr>
        <p:spPr bwMode="auto">
          <a:xfrm>
            <a:off x="2589740" y="3398461"/>
            <a:ext cx="3321774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Straight Connector 59"/>
          <p:cNvCxnSpPr/>
          <p:nvPr/>
        </p:nvCxnSpPr>
        <p:spPr bwMode="auto">
          <a:xfrm rot="16200000">
            <a:off x="4907172" y="4403833"/>
            <a:ext cx="1997957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1" name="TextBox 60"/>
          <p:cNvSpPr txBox="1"/>
          <p:nvPr/>
        </p:nvSpPr>
        <p:spPr>
          <a:xfrm>
            <a:off x="5983042" y="4968474"/>
            <a:ext cx="2170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LC</a:t>
            </a:r>
            <a:r>
              <a:rPr lang="en-US" b="1" baseline="-25000" dirty="0" smtClean="0">
                <a:solidFill>
                  <a:srgbClr val="FF0000"/>
                </a:solidFill>
              </a:rPr>
              <a:t>50 </a:t>
            </a:r>
            <a:r>
              <a:rPr lang="en-US" b="1" dirty="0" smtClean="0">
                <a:solidFill>
                  <a:srgbClr val="FF0000"/>
                </a:solidFill>
              </a:rPr>
              <a:t>= 165 ppm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3" name="Flowchart: Connector 62"/>
          <p:cNvSpPr/>
          <p:nvPr/>
        </p:nvSpPr>
        <p:spPr bwMode="auto">
          <a:xfrm>
            <a:off x="5832260" y="5341704"/>
            <a:ext cx="138407" cy="130302"/>
          </a:xfrm>
          <a:prstGeom prst="flowChartConnector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309250" y="304800"/>
            <a:ext cx="630813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/>
              <a:t>Notional Dose-Response Curve</a:t>
            </a:r>
          </a:p>
          <a:p>
            <a:pPr algn="ctr"/>
            <a:r>
              <a:rPr lang="en-US" sz="3200" b="1" dirty="0" smtClean="0"/>
              <a:t>Formaldehyde</a:t>
            </a:r>
            <a:endParaRPr lang="en-US" sz="3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819400" y="5486400"/>
            <a:ext cx="8595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No Effect</a:t>
            </a:r>
          </a:p>
        </p:txBody>
      </p:sp>
      <p:sp>
        <p:nvSpPr>
          <p:cNvPr id="18" name="Flowchart: Connector 17"/>
          <p:cNvSpPr/>
          <p:nvPr/>
        </p:nvSpPr>
        <p:spPr bwMode="auto">
          <a:xfrm>
            <a:off x="4293925" y="5163123"/>
            <a:ext cx="133846" cy="130302"/>
          </a:xfrm>
          <a:prstGeom prst="flowChartConnector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Flowchart: Connector 22"/>
          <p:cNvSpPr/>
          <p:nvPr/>
        </p:nvSpPr>
        <p:spPr bwMode="auto">
          <a:xfrm>
            <a:off x="3142754" y="5334000"/>
            <a:ext cx="133846" cy="130302"/>
          </a:xfrm>
          <a:prstGeom prst="flowChartConnector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Flowchart: Connector 23"/>
          <p:cNvSpPr/>
          <p:nvPr/>
        </p:nvSpPr>
        <p:spPr bwMode="auto">
          <a:xfrm>
            <a:off x="4057154" y="5239323"/>
            <a:ext cx="133846" cy="130302"/>
          </a:xfrm>
          <a:prstGeom prst="flowChartConnector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24400" y="4948050"/>
            <a:ext cx="15220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B0F0"/>
                </a:solidFill>
              </a:rPr>
              <a:t>NOAEL = 1.6 ppm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67600" y="4683825"/>
            <a:ext cx="14627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7030A0"/>
                </a:solidFill>
              </a:rPr>
              <a:t>LOAEL = 4.8 ppm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19400" y="1828800"/>
            <a:ext cx="20890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LOQ = 0.18 </a:t>
            </a:r>
            <a:r>
              <a:rPr lang="en-US" b="1" dirty="0" smtClean="0">
                <a:sym typeface="Symbol"/>
              </a:rPr>
              <a:t>ppm*</a:t>
            </a:r>
          </a:p>
          <a:p>
            <a:r>
              <a:rPr lang="en-US" b="1" dirty="0" smtClean="0"/>
              <a:t>LOD = 0.06 </a:t>
            </a:r>
            <a:r>
              <a:rPr lang="en-US" b="1" dirty="0" smtClean="0">
                <a:sym typeface="Symbol"/>
              </a:rPr>
              <a:t>ppm*</a:t>
            </a:r>
            <a:r>
              <a:rPr lang="en-US" b="1" dirty="0" smtClean="0"/>
              <a:t>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1000" y="6172200"/>
            <a:ext cx="48413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*NIOSH Method 2016 using minimum sampling volume</a:t>
            </a:r>
            <a:endParaRPr lang="en-US" sz="1400" b="1" dirty="0"/>
          </a:p>
        </p:txBody>
      </p:sp>
      <p:sp>
        <p:nvSpPr>
          <p:cNvPr id="29" name="Flowchart: Connector 28"/>
          <p:cNvSpPr/>
          <p:nvPr/>
        </p:nvSpPr>
        <p:spPr bwMode="auto">
          <a:xfrm>
            <a:off x="5826825" y="3352800"/>
            <a:ext cx="138407" cy="130302"/>
          </a:xfrm>
          <a:prstGeom prst="flowChartConnector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1"/>
      <p:bldP spid="25" grpId="0"/>
      <p:bldP spid="26" grpId="0"/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Formaldehyde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543800" cy="4800600"/>
          </a:xfrm>
        </p:spPr>
        <p:txBody>
          <a:bodyPr/>
          <a:lstStyle/>
          <a:p>
            <a:r>
              <a:rPr lang="en-US" b="1" dirty="0" smtClean="0"/>
              <a:t>In Summary:</a:t>
            </a:r>
          </a:p>
          <a:p>
            <a:pPr lvl="1">
              <a:buClr>
                <a:schemeClr val="bg2"/>
              </a:buClr>
              <a:buSzPct val="100000"/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FF0000"/>
                </a:solidFill>
              </a:rPr>
              <a:t>LC</a:t>
            </a:r>
            <a:r>
              <a:rPr lang="en-US" sz="2400" b="1" baseline="-25000" dirty="0" smtClean="0">
                <a:solidFill>
                  <a:srgbClr val="FF0000"/>
                </a:solidFill>
              </a:rPr>
              <a:t>50</a:t>
            </a:r>
            <a:r>
              <a:rPr lang="en-US" sz="2400" b="1" dirty="0" smtClean="0">
                <a:solidFill>
                  <a:srgbClr val="FF0000"/>
                </a:solidFill>
              </a:rPr>
              <a:t> – 165 ppm</a:t>
            </a:r>
            <a:r>
              <a:rPr lang="en-US" sz="2400" b="1" dirty="0" smtClean="0"/>
              <a:t>	</a:t>
            </a:r>
          </a:p>
          <a:p>
            <a:pPr lvl="1">
              <a:buClr>
                <a:schemeClr val="bg2"/>
              </a:buClr>
              <a:buSzPct val="100000"/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7030A0"/>
                </a:solidFill>
              </a:rPr>
              <a:t>LOAEL – 4.8 ppm</a:t>
            </a:r>
          </a:p>
          <a:p>
            <a:pPr lvl="1">
              <a:buClr>
                <a:schemeClr val="bg2"/>
              </a:buClr>
              <a:buSzPct val="100000"/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00B0F0"/>
                </a:solidFill>
              </a:rPr>
              <a:t>NOAEL – 1.6 ppm</a:t>
            </a:r>
          </a:p>
          <a:p>
            <a:pPr lvl="1">
              <a:buClr>
                <a:schemeClr val="bg2"/>
              </a:buClr>
              <a:buSzPct val="100000"/>
              <a:buFont typeface="Wingdings" pitchFamily="2" charset="2"/>
              <a:buChar char="§"/>
            </a:pPr>
            <a:r>
              <a:rPr lang="en-US" sz="2400" b="1" dirty="0" smtClean="0"/>
              <a:t>LOQ – 0.18 </a:t>
            </a:r>
            <a:r>
              <a:rPr lang="en-US" sz="2400" b="1" dirty="0" smtClean="0">
                <a:sym typeface="Symbol"/>
              </a:rPr>
              <a:t>ppm</a:t>
            </a:r>
            <a:endParaRPr lang="en-US" sz="2400" b="1" dirty="0" smtClean="0"/>
          </a:p>
          <a:p>
            <a:pPr lvl="1">
              <a:buClr>
                <a:schemeClr val="bg2"/>
              </a:buClr>
              <a:buSzPct val="100000"/>
              <a:buFont typeface="Wingdings" pitchFamily="2" charset="2"/>
              <a:buChar char="§"/>
            </a:pPr>
            <a:r>
              <a:rPr lang="en-US" sz="2400" b="1" dirty="0" smtClean="0"/>
              <a:t>LOD – 0.06 </a:t>
            </a:r>
            <a:r>
              <a:rPr lang="en-US" sz="2400" b="1" dirty="0" smtClean="0">
                <a:sym typeface="Symbol"/>
              </a:rPr>
              <a:t>ppm</a:t>
            </a:r>
            <a:endParaRPr lang="en-US" sz="2400" b="1" dirty="0" smtClean="0"/>
          </a:p>
          <a:p>
            <a:r>
              <a:rPr lang="en-US" b="1" dirty="0" smtClean="0"/>
              <a:t>Current Standards:</a:t>
            </a:r>
          </a:p>
          <a:p>
            <a:pPr lvl="1">
              <a:buClr>
                <a:schemeClr val="bg2"/>
              </a:buClr>
              <a:buSzPct val="100000"/>
              <a:buFont typeface="Wingdings" pitchFamily="2" charset="2"/>
              <a:buChar char="§"/>
            </a:pPr>
            <a:r>
              <a:rPr lang="en-US" sz="2400" b="1" dirty="0" smtClean="0"/>
              <a:t>OSHA – 0.75 ppm 8-TWA; 2 ppm STEL</a:t>
            </a:r>
          </a:p>
          <a:p>
            <a:pPr lvl="1">
              <a:buClr>
                <a:schemeClr val="bg2"/>
              </a:buClr>
              <a:buSzPct val="100000"/>
              <a:buFont typeface="Wingdings" pitchFamily="2" charset="2"/>
              <a:buChar char="§"/>
            </a:pPr>
            <a:r>
              <a:rPr lang="en-US" sz="2400" b="1" dirty="0" smtClean="0"/>
              <a:t>ACGIH – Ceiling 0.3 ppm</a:t>
            </a:r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9E227F-2F72-42D7-8F0A-1FECBA6C2A15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772400" cy="4191000"/>
          </a:xfrm>
        </p:spPr>
        <p:txBody>
          <a:bodyPr/>
          <a:lstStyle/>
          <a:p>
            <a:r>
              <a:rPr lang="en-US" sz="2800" b="1" dirty="0" smtClean="0"/>
              <a:t>What is a reasonable exposure limit based on the data being considered?</a:t>
            </a:r>
          </a:p>
          <a:p>
            <a:r>
              <a:rPr lang="en-US" sz="2800" b="1" dirty="0" smtClean="0"/>
              <a:t>What is an appropriate margin of safety – 10x, 100x, 1000x?</a:t>
            </a:r>
          </a:p>
          <a:p>
            <a:r>
              <a:rPr lang="en-US" sz="2800" b="1" dirty="0" smtClean="0"/>
              <a:t>What if the difference between controlling exposure at the NOAEL versus the LOQ is $1 million in real cost?</a:t>
            </a:r>
            <a:endParaRPr lang="en-US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9E227F-2F72-42D7-8F0A-1FECBA6C2A15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62786" y="762000"/>
            <a:ext cx="429316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 smtClean="0"/>
              <a:t>Considerations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8534400" cy="3276600"/>
          </a:xfrm>
        </p:spPr>
        <p:txBody>
          <a:bodyPr/>
          <a:lstStyle/>
          <a:p>
            <a:r>
              <a:rPr lang="en-US" sz="2800" b="1" dirty="0" smtClean="0"/>
              <a:t>Do lawmakers rigorously consider the science on which standards are based?</a:t>
            </a:r>
          </a:p>
          <a:p>
            <a:r>
              <a:rPr lang="en-US" sz="2800" b="1" dirty="0" smtClean="0"/>
              <a:t>Do regulatory agencies consider all types of risk &amp; associated cost w/ proposed standards?</a:t>
            </a:r>
          </a:p>
          <a:p>
            <a:r>
              <a:rPr lang="en-US" sz="2800" b="1" dirty="0" smtClean="0"/>
              <a:t>Who can be ‘most’ objective in establishing a risk-based standard?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9E227F-2F72-42D7-8F0A-1FECBA6C2A15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808335" y="762000"/>
            <a:ext cx="5202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 smtClean="0"/>
              <a:t>Points to Consider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90600"/>
            <a:ext cx="7696200" cy="1676400"/>
          </a:xfrm>
        </p:spPr>
        <p:txBody>
          <a:bodyPr/>
          <a:lstStyle/>
          <a:p>
            <a:r>
              <a:rPr lang="en-US" sz="3400" b="1" u="sng" dirty="0" smtClean="0">
                <a:solidFill>
                  <a:srgbClr val="FF0000"/>
                </a:solidFill>
              </a:rPr>
              <a:t>Health Risk</a:t>
            </a:r>
            <a:r>
              <a:rPr lang="en-US" sz="3400" b="1" dirty="0" smtClean="0"/>
              <a:t> is one consideration in performing a comprehensive risk assessment…</a:t>
            </a:r>
            <a:endParaRPr lang="en-US" sz="3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3124200"/>
            <a:ext cx="7086600" cy="2590800"/>
          </a:xfrm>
        </p:spPr>
        <p:txBody>
          <a:bodyPr/>
          <a:lstStyle/>
          <a:p>
            <a:r>
              <a:rPr lang="en-US" b="1" dirty="0" smtClean="0"/>
              <a:t>Operational risk</a:t>
            </a:r>
          </a:p>
          <a:p>
            <a:r>
              <a:rPr lang="en-US" b="1" dirty="0" smtClean="0"/>
              <a:t>Financial risk</a:t>
            </a:r>
          </a:p>
          <a:p>
            <a:r>
              <a:rPr lang="en-US" b="1" dirty="0" smtClean="0"/>
              <a:t>Non-compliance risk</a:t>
            </a:r>
          </a:p>
          <a:p>
            <a:r>
              <a:rPr lang="en-US" b="1" dirty="0" smtClean="0"/>
              <a:t>Political risk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9E227F-2F72-42D7-8F0A-1FECBA6C2A15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725" y="1676400"/>
            <a:ext cx="8534400" cy="4343400"/>
          </a:xfrm>
        </p:spPr>
        <p:txBody>
          <a:bodyPr/>
          <a:lstStyle/>
          <a:p>
            <a:r>
              <a:rPr lang="en-US" sz="2600" b="1" dirty="0" smtClean="0"/>
              <a:t>Understand the processes being employed to make decisions in your organization</a:t>
            </a:r>
          </a:p>
          <a:p>
            <a:r>
              <a:rPr lang="en-US" sz="2600" b="1" dirty="0" smtClean="0"/>
              <a:t>Recognize </a:t>
            </a:r>
            <a:r>
              <a:rPr lang="en-US" sz="2600" b="1" u="sng" dirty="0" smtClean="0">
                <a:solidFill>
                  <a:srgbClr val="FF0000"/>
                </a:solidFill>
              </a:rPr>
              <a:t>health risk</a:t>
            </a:r>
            <a:r>
              <a:rPr lang="en-US" sz="2600" b="1" dirty="0" smtClean="0"/>
              <a:t> is weighted differently in different situations</a:t>
            </a:r>
          </a:p>
          <a:p>
            <a:r>
              <a:rPr lang="en-US" sz="2600" b="1" dirty="0" smtClean="0"/>
              <a:t>EHS professionals may lose credibility by focusing </a:t>
            </a:r>
            <a:r>
              <a:rPr lang="en-US" sz="2600" b="1" u="sng" dirty="0" smtClean="0"/>
              <a:t>solely</a:t>
            </a:r>
            <a:r>
              <a:rPr lang="en-US" sz="2600" b="1" dirty="0" smtClean="0"/>
              <a:t> on health risk</a:t>
            </a:r>
          </a:p>
          <a:p>
            <a:r>
              <a:rPr lang="en-US" sz="2600" b="1" dirty="0" smtClean="0"/>
              <a:t>Understand and be engaged in the EHS regulatory standard setting process</a:t>
            </a:r>
          </a:p>
          <a:p>
            <a:r>
              <a:rPr lang="en-US" sz="2600" b="1" dirty="0" smtClean="0"/>
              <a:t>Use ‘teachable moments’ to educate on risk</a:t>
            </a:r>
          </a:p>
          <a:p>
            <a:endParaRPr lang="en-US" sz="2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9E227F-2F72-42D7-8F0A-1FECBA6C2A15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685800"/>
          </a:xfrm>
        </p:spPr>
        <p:txBody>
          <a:bodyPr/>
          <a:lstStyle/>
          <a:p>
            <a:pPr algn="ctr"/>
            <a:r>
              <a:rPr lang="en-US" b="1" dirty="0" smtClean="0"/>
              <a:t>Final Thoughts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91"/>
  <p:tag name="MMPROD_DATA" val="&lt;object type=&quot;10002&quot; unique_id=&quot;901&quot;&gt;&lt;property id=&quot;10007&quot; value=&quot;Next&quot;/&gt;&lt;property id=&quot;10008&quot; value=&quot;Back&quot;/&gt;&lt;property id=&quot;10009&quot; value=&quot;Submit&quot;/&gt;&lt;property id=&quot;10012&quot; value=&quot;0&quot;/&gt;&lt;property id=&quot;10022&quot; value=&quot;Incorrect – Please go back and review the applicable information in the module. Click anywhere to continue.&quot;/&gt;&lt;property id=&quot;10068&quot; value=&quot;Correct - Click anywhere to continue.&quot;/&gt;&lt;property id=&quot;10069&quot; value=&quot;Incorrect – Please go back and review the applicable information in the module. Click anywhere to continue.&quot;/&gt;&lt;property id=&quot;10124&quot; value=&quot;Click to continue&quot;/&gt;&lt;property id=&quot;10125&quot; value=&quot;Click to submit answer&quot;/&gt;&lt;property id=&quot;10126&quot; value=&quot;Click to go back&quot;/&gt;&lt;property id=&quot;10127&quot; value=&quot;Clear&quot;/&gt;&lt;property id=&quot;10128&quot; value=&quot;Click to clear&quot;/&gt;&lt;property id=&quot;10133&quot; value=&quot;1&quot;/&gt;&lt;property id=&quot;10134&quot; value=&quot;0&quot;/&gt;&lt;property id=&quot;10135&quot; value=&quot;,&quot;/&gt;&lt;property id=&quot;10136&quot; value=&quot;2&quot;/&gt;&lt;property id=&quot;10156&quot; value=&quot;1&quot;/&gt;&lt;property id=&quot;10157&quot; value=&quot;1&quot;/&gt;&lt;property id=&quot;10158&quot; value=&quot;1&quot;/&gt;&lt;property id=&quot;10177&quot; value=&quot;0&quot;/&gt;&lt;property id=&quot;10183&quot; value=&quot;You must answer the question before continuing.&quot;/&gt;&lt;property id=&quot;10185&quot; value=&quot;1&quot;/&gt;&lt;property id=&quot;10188&quot; value=&quot;The time to answer this question has expired.&quot;/&gt;&lt;property id=&quot;10189&quot; value=&quot;1&quot;/&gt;&lt;property id=&quot;10194&quot; value=&quot;0&quot;/&gt;&lt;property id=&quot;10195&quot; value=&quot;1&quot;/&gt;&lt;property id=&quot;10196&quot; value=&quot;0&quot;/&gt;&lt;property id=&quot;10198&quot; value=&quot;100&quot;/&gt;&lt;property id=&quot;10200&quot; value=&quot;1&quot;/&gt;&lt;property id=&quot;10212&quot; value=&quot;1&quot;/&gt;&lt;property id=&quot;10213&quot; value=&quot;1&quot;/&gt;&lt;property id=&quot;10214&quot; value=&quot;0&quot;/&gt;&lt;property id=&quot;10215&quot; value=&quot;0&quot;/&gt;&lt;property id=&quot;10216&quot; value=&quot;0&quot;/&gt;&lt;property id=&quot;10217&quot; value=&quot;1&quot;/&gt;&lt;property id=&quot;10218&quot; value=&quot;0&quot;/&gt;&lt;property id=&quot;10219&quot; value=&quot;0&quot;/&gt;&lt;property id=&quot;10220&quot; value=&quot;&amp;lt;Format Name=&amp;quot;Current Profile&amp;quot;&amp;gt;&amp;lt;Question FontName=&amp;quot;Arial&amp;quot; IsBold=&amp;quot;1&amp;quot; IsItalic=&amp;quot;0&amp;quot; IsUnderline=&amp;quot;0&amp;quot; FontSize=&amp;quot;28&amp;quot; UseDefFont=&amp;quot;0&amp;quot;/&amp;gt;&amp;lt;Answer FontName=&amp;quot;Arial Black&amp;quot; IsBold=&amp;quot;0&amp;quot; IsItalic=&amp;quot;0&amp;quot; IsUnderline=&amp;quot;0&amp;quot; FontSize=&amp;quot;24&amp;quot;/&amp;gt;&amp;lt;Button FontName=&amp;quot;Arial&amp;quot; IsBold=&amp;quot;0&amp;quot; IsItalic=&amp;quot;0&amp;quot; IsUnderline=&amp;quot;0&amp;quot; FontSize=&amp;quot;14&amp;quot;/&amp;gt;&amp;lt;Message FontName=&amp;quot;Arial&amp;quot; IsBold=&amp;quot;0&amp;quot; IsItalic=&amp;quot;0&amp;quot; IsUnderline=&amp;quot;0&amp;quot; FontSize=&amp;quot;18&amp;quot;/&amp;gt;&amp;lt;ButtonPlacement Orientation=&amp;quot;Horizontal&amp;quot; Position=&amp;quot;0&amp;quot;/&amp;gt;&amp;lt;/Format&amp;gt;&quot;/&gt;&lt;property id=&quot;10221&quot; value=&quot;&amp;lt;Format Name=&amp;quot;Presentation Default&amp;quot;&amp;gt;&amp;lt;Question FontName=&amp;quot;Arial&amp;quot; IsBold=&amp;quot;0&amp;quot; IsItalic=&amp;quot;0&amp;quot; IsUnderline=&amp;quot;0&amp;quot; FontSize=&amp;quot;44&amp;quot;/&amp;gt;&amp;lt;Answer FontName=&amp;quot;Arial Black&amp;quot; IsBold=&amp;quot;0&amp;quot; IsItalic=&amp;quot;0&amp;quot; IsUnderline=&amp;quot;0&amp;quot; FontSize=&amp;quot;12&amp;quot;/&amp;gt;&amp;lt;Button FontName=&amp;quot;Arial&amp;quot; IsBold=&amp;quot;0&amp;quot; IsItalic=&amp;quot;0&amp;quot; IsUnderline=&amp;quot;0&amp;quot; FontSize=&amp;quot;14&amp;quot;/&amp;gt;&amp;lt;Message FontName=&amp;quot;Arial&amp;quot; IsBold=&amp;quot;0&amp;quot; IsItalic=&amp;quot;0&amp;quot; IsUnderline=&amp;quot;0&amp;quot; FontSize=&amp;quot;18&amp;quot;/&amp;gt;&amp;lt;ButtonPlacement Orientation=&amp;quot;Horizontal&amp;quot; Position=&amp;quot;0&amp;quot;/&amp;gt;&amp;lt;/Format&amp;gt; &quot;/&gt;&lt;property id=&quot;10227&quot; value=&quot;0&quot;/&gt;&lt;property id=&quot;10229&quot; value=&quot;0&quot;/&gt;&lt;object type=&quot;10054&quot; unique_id=&quot;10002&quot;&gt;&lt;property id=&quot;10139&quot; value=&quot;1.0&quot;/&gt;&lt;property id=&quot;10141&quot; value=&quot;80&quot;/&gt;&lt;property id=&quot;10142&quot; value=&quot;  :  :  &quot;/&gt;&lt;property id=&quot;10143&quot; value=&quot;0&quot;/&gt;&lt;property id=&quot;10144&quot; value=&quot;0&quot;/&gt;&lt;property id=&quot;10145&quot; value=&quot;0&quot;/&gt;&lt;property id=&quot;10146&quot; value=&quot;1&quot;/&gt;&lt;property id=&quot;10147&quot; value=&quot;0&quot;/&gt;&lt;property id=&quot;10148&quot; value=&quot;0&quot;/&gt;&lt;property id=&quot;10149&quot; value=&quot;0&quot;/&gt;&lt;property id=&quot;10150&quot; value=&quot;0&quot;/&gt;&lt;property id=&quot;10151&quot; value=&quot;Incident Investigation - Module 1&quot;/&gt;&lt;property id=&quot;10152&quot; value=&quot;SAF0326ALL&quot;/&gt;&lt;property id=&quot;10153&quot; value=&quot;SAF0326ALL&quot;/&gt;&lt;property id=&quot;10154&quot; value=&quot;Incident Investigation - Module 1&quot;/&gt;&lt;property id=&quot;10155&quot; value=&quot;  :  :  &quot;/&gt;&lt;/object&gt;&lt;object type=&quot;10042&quot; unique_id=&quot;903&quot;&gt;&lt;object type=&quot;10003&quot; unique_id=&quot;10004&quot;&gt;&lt;property id=&quot;10002&quot; value=&quot;Incident_Invest_Mod01_Quiz&quot;/&gt;&lt;property id=&quot;10003&quot; value=&quot;0&quot;/&gt;&lt;property id=&quot;10004&quot; value=&quot;3&quot;/&gt;&lt;property id=&quot;10005&quot; value=&quot;0&quot;/&gt;&lt;property id=&quot;10006&quot; value=&quot;0&quot;/&gt;&lt;property id=&quot;10010&quot; value=&quot;1&quot;/&gt;&lt;property id=&quot;10014&quot; value=&quot;-1&quot;/&gt;&lt;property id=&quot;10015&quot; value=&quot;1&quot;/&gt;&lt;property id=&quot;10016&quot; value=&quot;0&quot;/&gt;&lt;property id=&quot;10017&quot; value=&quot;1&quot;/&gt;&lt;property id=&quot;10018&quot; value=&quot;0&quot;/&gt;&lt;property id=&quot;10029&quot; value=&quot;2&quot;/&gt;&lt;property id=&quot;10072&quot; value=&quot;Quiz10004&quot;/&gt;&lt;property id=&quot;10123&quot; value=&quot;1&quot;/&gt;&lt;property id=&quot;10129&quot; value=&quot;0&quot;/&gt;&lt;property id=&quot;10130&quot; value=&quot;100&quot;/&gt;&lt;property id=&quot;10160&quot; value=&quot;1&quot;/&gt;&lt;property id=&quot;10161&quot; value=&quot;1&quot;/&gt;&lt;property id=&quot;10162&quot; value=&quot;1&quot;/&gt;&lt;property id=&quot;10163&quot; value=&quot;0&quot;/&gt;&lt;property id=&quot;10164&quot; value=&quot;0&quot;/&gt;&lt;property id=&quot;10165&quot; value=&quot;Passed&quot;/&gt;&lt;property id=&quot;10166&quot; value=&quot;Failed&quot;/&gt;&lt;property id=&quot;10167&quot; value=&quot;FFFFFFFF&quot;/&gt;&lt;property id=&quot;10169&quot; value=&quot;Question %d of %d&quot;/&gt;&lt;property id=&quot;10170&quot; value=&quot;Send E-mail&quot;/&gt;&lt;property id=&quot;10171&quot; value=&quot;You answered this correctly!&quot;/&gt;&lt;property id=&quot;10172&quot; value=&quot;You did not answer this question completely&quot;/&gt;&lt;property id=&quot;10173&quot; value=&quot;Your answer:&quot;/&gt;&lt;property id=&quot;10174&quot; value=&quot;The correct answer is:&quot;/&gt;&lt;property id=&quot;10208&quot; value=&quot;0&quot;/&gt;&lt;property id=&quot;10222&quot; value=&quot;0&quot;/&gt;&lt;property id=&quot;10223&quot; value=&quot;1&quot;/&gt;&lt;property id=&quot;10224&quot; value=&quot;1&quot;/&gt;&lt;property id=&quot;10225&quot; value=&quot;Instruction Slide Title&quot;/&gt;&lt;property id=&quot;10226&quot; value=&quot;Write instructions for quiz takers here...&quot;/&gt;&lt;property id=&quot;10228&quot; value=&quot;100&quot;/&gt;&lt;object type=&quot;10062&quot; unique_id=&quot;10006&quot;&gt;&lt;object type=&quot;10050&quot; unique_id=&quot;10007&quot;&gt;&lt;property id=&quot;10020&quot; value=&quot;2&quot;/&gt;&lt;property id=&quot;10102&quot; value=&quot;0&quot;/&gt;&lt;property id=&quot;10191&quot; value=&quot;-1&quot;/&gt;&lt;/object&gt;&lt;object type=&quot;10051&quot; unique_id=&quot;10008&quot;&gt;&lt;property id=&quot;10020&quot; value=&quot;2&quot;/&gt;&lt;property id=&quot;10102&quot; value=&quot;0&quot;/&gt;&lt;property id=&quot;10191&quot; value=&quot;-1&quot;/&gt;&lt;/object&gt;&lt;/object&gt;&lt;object type=&quot;10061&quot; unique_id=&quot;20000&quot;/&gt;&lt;/object&gt;&lt;/object&gt;&lt;/object&gt;&#10;"/>
  <p:tag name="MMPROD_THEME_BG_IMAGE" val=""/>
  <p:tag name="MMPROD_TAG_VCONFIG" val="PD94bWwgdmVyc2lvbj0iMS4wIj8+DQo8Y29uZmlndXJhdGlvbj4NCgk8Y29sb3JzPg0KCQk8dWljb2xvciBuYW1lPSJwcmltYXJ5IiB2YWx1ZT0iMHg4MDgwODAiLz4NCgkJPHVpY29sb3IgbmFtZT0iZ2xvdyIgdmFsdWU9IjB4MzVEMzM0Ii8+DQoJCTx1aWNvbG9yIG5hbWU9InRleHQiIHZhbHVlPSIweEZGRkZGRiIvPg0KCQk8dWljb2xvciBuYW1lPSJsaWdodCIgdmFsdWU9IjB4NDg0ODQ4Ii8+DQoJCTx1aWNvbG9yIG5hbWU9InNoYWRvdyIgdmFsdWU9IjB4MDAwMDAwIi8+DQoJCTx1aWNvbG9yIG5hbWU9ImJhY2tncm91bmQiIHZhbHVlPSIweDk5Q0NGRiIvPg0KCTwvY29sb3JzPg0KCTxsYXlvdXQ+DQoJCTx1aXNob3cgbmFtZT0icHJlc2VudGF0aW9udGl0bGUiIHZhbHVlPSJ0cnVlIi8+DQoJCTx1aXNob3cgbmFtZT0icHJlc2VudGVycGhvdG8iIHZhbHVlPSJ0cnVlIi8+DQoJCTx1aXNob3cgbmFtZT0icHJlc2VudGVybmFtZSIgdmFsdWU9InRydWUiLz4NCgkJPHVpc2hvdyBuYW1lPSJwcmVzZW50ZXJ0aXRsZSIgdmFsdWU9InRydWUiLz4NCgkJPHVpc2hvdyBuYW1lPSJwcmVzZW50ZXJlbWFpbCIgdmFsdWU9InRydWUiLz4NCgkJPHVpc2hvdyBuYW1lPSJwcmVzZW50ZXJiaW8iIHZhbHVlPSJ0cnVlIi8+DQoJCTx1aXNob3cgbmFtZT0iY29tcGFueWxvZ28iIHZhbHVlPSJ0cnVlIi8+DQoJCTx1aXNob3cgbmFtZT0ic2lkZWJhciIgdmFsdWU9InRydWUiLz4NCgkJPHVpc2hvdyBuYW1lPSJvdXRsaW5lIiB2YWx1ZT0idHJ1ZSIvPg0KCQk8dWlzaG93IG5hbWU9InRodW1ibmFpbCIgdmFsdWU9ImZhbHNlIi8+DQoJCTx1aXNob3cgbmFtZT0ibm90ZXMiIHZhbHVlPSJmYWxzZSIvPg0KCQk8dWlzaG93IG5hbWU9InNlYXJjaC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ZmFsc2UiLz4NCgkJPHVpcmVwbGFjZSBuYW1lPSJsb2dvIiB2YWx1ZT0iIi8+DQoJCTx1aXJlcGxhY2UgbmFtZT0iYmdpbWFnZSIgdmFsdWU9IiIvPg0KCQk8dWlyZXBsYWNlIG5hbWU9ImluaXRpYWx0YWIiIHZhbHVlPSJvdXRsaW5lIi8+DQoJCTx1aXNob3cgbmFtZT0icXVpeiIgdmFsdWU9ImZhbHNlIi8+DQoJPC9sYXlvdXQ+DQoJPGJyYW5kaW5nLz4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N0b3BwZWQiLz4NCgkJPHVpdGV4dCBuYW1lPSJTQ1JVQkJBUlNUQVRVU19QTEFZSU5HIiB2YWx1ZT0iUGxheWluZyIvPg0KCQk8dWl0ZXh0IG5hbWU9IlNDUlVCQkFSU1RBVFVTX05PQVVESU8iIHZhbHVlPSJObyBBdWRpbyIvPg0KCQk8dWl0ZXh0IG5hbWU9IlNDUlVCQkFSU1RBVFVTX1ZJRFBMQVlJTkciIHZhbHVlPSJWaWRlbyBQbGF5aW5n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1FVSVoiIHZhbHVlPSJRdWl6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IS0tcXVpeiBwb2QgYW5kIG1lc3NhZ2UgYm94IHRleHRzLS0+DQoJCTx1aXRleHQgbmFtZT0iUVVJWlBPRF9RVUlaX0FUVEVNUFQiIHZhbHVlPSJRdWl6IEF0dGVtcHQ6Ii8+DQoJCTx1aXRleHQgbmFtZT0iUVVJWlBPRF9RVUlaX0FUVEVNUFRfVkFMVUUiIHZhbHVlPSIlbiBvZiAldCIvPg0KCQk8dWl0ZXh0IG5hbWU9IlFVSVpQT0RfUVVJWl9TQ09SRSIgdmFsdWU9IlNjb3JlZDoiLz4NCgkJPHVpdGV4dCBuYW1lPSJRVUlaUE9EX1FVSVpfUEFTU1NDT1JFIiB2YWx1ZT0iUGFzc2luZyBTY29yZToiLz4NCgkJPHVpdGV4dCBuYW1lPSJRVUlaUE9EX1FVSVpfTUFYU0NPUkUiIHZhbHVlPSJNYXggU2NvcmU6Ii8+DQoJCTx1aXRleHQgbmFtZT0iUVVJWlBPRF9RVUVTQVRNUFRfU1RSIiB2YWx1ZT0iQXR0ZW1wdDogJW4gb2YgJXQiLz4NCgkJPHVpdGV4dCBuYW1lPSJRVUlaUE9EX1FVRVNUWVBFX1NUUiIgdmFsdWU9IlR5cGU6ICVzIi8+DQoJCTx1aXRleHQgbmFtZT0iUVVJWlBPRF9RVUVTVFlQRV9HUkQiIHZhbHVlPSJHcmFkZWQiLz4NCgkJPHVpdGV4dCBuYW1lPSJRVUlaUE9EX1FVRVNUWVBFX1NWWSIgdmFsdWU9IlN1cnZleSIvPg0KCQk8dWl0ZXh0IG5hbWU9IlFVSVpQT0RfUVVJWkFUTVBUX0lORiIgdmFsdWU9IkluZmluaXRlIi8+DQoJCTx1aXRleHQgbmFtZT0iUVVJWlBPRF9RVUVTQVRNUFRfSU5GIiB2YWx1ZT0iSW5maW5pdGUiLz4NCgkJPHVpdGV4dCBuYW1lPSJXQVJOSU5HTVNHX1lFU1NUUklORyIgdmFsdWU9IlllcyIvPg0KCQk8dWl0ZXh0IG5hbWU9IldBUk5JTkdNU0dfTk9TVFJJTkciIHZhbHVlPSJObyIvPg0KCQk8dWl0ZXh0IG5hbWU9IldBUk5JTkdNU0dfVElUTEVTVFJJTkciIHZhbHVlPSJRdWl6IE5hdmlnYXRpb24gV2FybmluZyIvPg0KCQk8dWl0ZXh0IG5hbWU9IldBUk5JTkdNU0dfTVNHU1RSSU5HIiB2YWx1ZT0iVGhlcmUgYXJlIHVuLWF0dGVtcHRlZCBxdWVzdGlvbnMgaW4gdGhpcyBRdWl6LiYjeEE7JiN4QTtDbGlja2luZyBZZXMgd2lsbCB0YWtlIHlvdSBvdXQgb2YgdGhlIFF1aXouIENsaWNrIE5vIHRvIGNvbnRpbnVlIHRoZSBRdWl6LiIvPg0KCQk8dWl0ZXh0IG5hbWU9IklORk9STUFUSU9OX0gyNjRfRkxBU0hQTEFZRVIiIHZhbHVlPSJUaGUgY3VycmVudCB2ZXJzaW9uIG9mIEZsYXNoIFBsYXllciBpbnN0YWxsZWQgb24geW91ciBtYWNoaW5lIGRvZXMgbm90IHN1cHBvcnQgdGhpcyB2aWRlby4gQ2xpY2sgb24gdGhlIHZpZGVvIGFyZWEgdG8gZG93bmxvYWQgdGhlIGxhdGVzdC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lNob3cgc2lkZWJhciB0byBwYXJ0aWNpcGFudHMiLz4NCgkJPHVpdGV4dCBuYW1lPSJNVVRFIiB2YWx1ZT0iTXV0ZSIvPg0KCQk8dWl0ZXh0IG5hbWU9IkRPQ1dSQVBfVElUTEUiIHZhbHVlPSJQcmVzZW50ZXIgRmlsZSBBdHRhY2htZW50Ii8+DQoJCTx1aXRleHQgbmFtZT0iRE9DV1JBUF9NU0ciIHZhbHVlPSJTYXZlIHRvIE15IENvbXB1dGVyIi8+DQoJCTx1aXRleHQgbmFtZT0iRE9DV1JBUF9QUk9NUFQiIHZhbHVlPSJDbGljayB0byBEb3dubG9hZCIvPg0KCTwvbGFuZ3VhZ2U+DQoJPGxhbmd1YWdlIGlkPSJkZS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1ZJRFBMQVlJTkciIHZhbHVlPSJWaWRlbyB3aXJkIGFiZ2VzcGllbHQiLz4NCgkJPHVpdGV4dCBuYW1lPSJTQ1JVQkJBUlNUQVRVU19MT0FESU5HIiB2YWx1ZT0iTGFkZW4iLz4NCgkJPHVpdGV4dCBuYW1lPSJTQ1JVQkJBUlNUQVRVU19CVUZGRVJJTkciIHZhbHVlPSJQdWZmZXJuIi8+DQoJCTx1aXRleHQgbmFtZT0iU0NSVUJCQVJTVEFUVVNfUVVFU1RJT04iIHZhbHVlPSJGcmFnZSBiZWFudHdvcnRlbiIvPg0KCQk8dWl0ZXh0IG5hbWU9IlNDUlVCQkFSU1RBVFVTX1JFVklFV1FVSVoiIHZhbHVlPSJOb2NobWFscyBkdXJjaHNlaGVuIi8+DQoJCTwhLS0gc3Vic3RpdHV0aW9uOiAlbSA9PSBtaW51dGVzIHJlbWFpbmluZyAtLT4NCgkJPCEtLSBzdWJzdGl0dXRpb246ICVzID09IHNlY29uZHMgcmVtYWluaW5nIC0tPg0KCQk8dWl0ZXh0IG5hbWU9IkVMQVBTRUQiIHZhbHVlPSJSZXN0ZGF1ZXI6ICVtIE1pbnV0ZW4gJXMgU2VrdW5kZW4iLz4NCgkJPHVpdGV4dCBuYW1lPSJOT1RGT1VORCIgdmFsdWU9Ik5pY2h0cyBnZWZ1bmRlbiIvPg0KCQk8dWl0ZXh0IG5hbWU9IkFUVEFDSE1FTlRTIiB2YWx1ZT0iQW5sYWdlbiIvPg0KCQk8IS0tIHN1YnN0aXR1dGlvbjogJXAgPT0gY3VycmVudCBzcGVha2VyJ3MgdGl0bGUgLS0+DQoJCTx1aXRleHQgbmFtZT0iQklPV0lOX1RJVExFIiB2YWx1ZT0iU3ByZWNoZXI6ICVwIi8+DQoJCTx1aXRleHQgbmFtZT0iQklPQlROX1RJVExFIiB2YWx1ZT0iU3ByZWNoZXIiLz4NCgkJPHVpdGV4dCBuYW1lPSJESVZJREVSQlROX1RJVExFIiB2YWx1ZT0ifCIvPg0KCQk8dWl0ZXh0IG5hbWU9IkNPTlRBQ1RCVE5fVElUTEUiIHZhbHVlPSJLb250YWt0Ii8+DQoJCTx1aXRleHQgbmFtZT0iVEFCX1FVSVoiIHZhbHVlPSJRdWl6Ii8+DQoJCTx1aXRleHQgbmFtZT0iVEFCX09VVExJTkUiIHZhbHVlPSJTdHJ1a3R1ciIvPg0KCQk8dWl0ZXh0IG5hbWU9IlRBQl9USFVNQiIgdmFsdWU9Ik1pbmlhdHVyIi8+DQoJCTx1aXRleHQgbmFtZT0iVEFCX05PVEVTIiB2YWx1ZT0iTm90aXplbiIvPg0KCQk8dWl0ZXh0IG5hbWU9IlRBQl9TRUFSQ0giIHZhbHVlPSJTdWNoZW4iLz4NCgkJPHVpdGV4dCBuYW1lPSJTTElERV9IRUFESU5HIiB2YWx1ZT0iRm9saWVudGl0ZWwiLz4NCgkJPHVpdGV4dCBuYW1lPSJEVVJBVElPTl9IRUFESU5HIiB2YWx1ZT0iRGF1ZXIiLz4NCgkJPHVpdGV4dCBuYW1lPSJTRUFSQ0hfSEVBRElORyIgdmFsdWU9IlRleHQgc3VjaGVuOiIvPg0KCQk8dWl0ZXh0IG5hbWU9IlRIVU1CX0hFQURJTkciIHZhbHVlPSJGb2xpZSIvPg0KCQk8dWl0ZXh0IG5hbWU9IlRIVU1CX0lORk8iIHZhbHVlPSJGb2xpZW50aXRlbC9EYXVlciIvPg0KCQk8dWl0ZXh0IG5hbWU9IkFUVEFDSE5BTUVfSEVBRElORyIgdmFsdWU9IkRhdGVpbmFtZSIvPg0KCQk8dWl0ZXh0IG5hbWU9IkFUVEFDSFNJWkVfSEVBRElORyIgdmFsdWU9Ikdyw7bDn2UiLz4NCgkJPHVpdGV4dCBuYW1lPSJTTElERV9OT1RFUyIgdmFsdWU9IkZvbGllbm5vdGl6ZW4iLz4NCgkJPCEtLXF1aXogcG9kIGFuZCBtZXNzYWdlIGJveCB0ZXh0cy0tPg0KCQk8dWl0ZXh0IG5hbWU9IlFVSVpQT0RfUVVJWl9BVFRFTVBUIiB2YWx1ZT0iUXVpenZlcnN1Y2g6Ii8+DQoJCTx1aXRleHQgbmFtZT0iUVVJWlBPRF9RVUlaX0FUVEVNUFRfVkFMVUUiIHZhbHVlPSIlbiB2b24gJXQiLz4NCgkJPHVpdGV4dCBuYW1lPSJRVUlaUE9EX1FVSVpfU0NPUkUiIHZhbHVlPSJFcnJlaWNodDoiLz4NCgkJPHVpdGV4dCBuYW1lPSJRVUlaUE9EX1FVSVpfUEFTU1NDT1JFIiB2YWx1ZT0iTWluZGVzdHB1bmt0emFobDoiLz4NCgkJPHVpdGV4dCBuYW1lPSJRVUlaUE9EX1FVSVpfTUFYU0NPUkUiIHZhbHVlPSJNYXhpbWFsZSBQdW5rdHphaGw6Ii8+DQoJCTx1aXRleHQgbmFtZT0iUVVJWlBPRF9RVUVTQVRNUFRfU1RSIiB2YWx1ZT0iVmVyc3VjaDogJW4gdm9uICV0Ii8+DQoJCTx1aXRleHQgbmFtZT0iUVVJWlBPRF9RVUVTVFlQRV9TVFIiIHZhbHVlPSJUeXA6ICVzIi8+DQoJCTx1aXRleHQgbmFtZT0iUVVJWlBPRF9RVUVTVFlQRV9HUkQiIHZhbHVlPSJCZXdlcnRldCIvPg0KCQk8dWl0ZXh0IG5hbWU9IlFVSVpQT0RfUVVFU1RZUEVfU1ZZIiB2YWx1ZT0iVW1mcmFnZSIvPg0KCQk8dWl0ZXh0IG5hbWU9IlFVSVpQT0RfUVVJWkFUTVBUX0lORiIgdmFsdWU9IlVuZW5kbGljaCIvPg0KCQk8dWl0ZXh0IG5hbWU9IlFVSVpQT0RfUVVFU0FUTVBUX0lORiIgdmFsdWU9IlVuZW5kbGljaCIvPg0KCQk8dWl0ZXh0IG5hbWU9IldBUk5JTkdNU0dfWUVTU1RSSU5HIiB2YWx1ZT0iSmEiLz4NCgkJPHVpdGV4dCBuYW1lPSJXQVJOSU5HTVNHX05PU1RSSU5HIiB2YWx1ZT0iTmVpbiIvPg0KCQk8dWl0ZXh0IG5hbWU9IldBUk5JTkdNU0dfVElUTEVTVFJJTkciIHZhbHVlPSJRdWl6bmF2aWdhdGlvbnN3YXJudW5nIi8+DQoJCTx1aXRleHQgbmFtZT0iV0FSTklOR01TR19NU0dTVFJJTkciIHZhbHVlPSJJbiBkaWVzZW0gUXVpeiBnaWJ0IGVzIHVuYmVhbnR3b3J0ZXRlIEZyYWdlbi4mI3hBOyYjeEE7V2VubiBTaWUgYXVmICZxdW90O0phJnF1b3Q7IGtsaWNrZW4sIHdpcmQgZGFzIFF1aXogYmVlbmRldC4gS2xpY2tlbiBTaWUgYXVmICZxdW90O05laW4mcXVvdDssIHVtIG1pdCBkZW0gUXVpeiBmb3J0enVmYWhyZW4uIi8+DQoJCTx1aXRleHQgbmFtZT0iSU5GT1JNQVRJT05fSDI2NF9GTEFTSFBMQVlFUiIgdmFsdWU9IkRhcyBWaWRlbyB3aXJkIHZvbiBkZXIgbW9tZW50YW4gYXVmIGRpZXNlbSBDb21wdXRlciBpbnN0YWxsaWVydGVuIFZlcnNpb24gdm9uIEZsYXNoIFBsYXllciBuaWNodCB1bnRlcnN0w7x0enQuIEtsaWNrZW4gU2llIGF1ZiBkZW4gVmlkZW9iZXJlaWNoLCB1bSBkaWUgYWt0dWVsbGUgVmVyc2lvbiB2b24gRmxhc2ggUGxheWVyIGhlcnVudGVyenVs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RGVuIFRlaWxuZWhtZXJuIGRpZSBTZWl0ZW5sZWlzdGUgYW56ZWlnZW4iLz4NCgkJPHVpdGV4dCBuYW1lPSJNVVRFIiB2YWx1ZT0iVG9uIGF1cyIvPg0KCQk8dWl0ZXh0IG5hbWU9IkRPQ1dSQVBfVElUTEUiIHZhbHVlPSJQcmVzZW50ZXItQW5oYW5nIi8+DQoJCTx1aXRleHQgbmFtZT0iRE9DV1JBUF9NU0ciIHZhbHVlPSJBdWYgbWVpbmVtIEFyYmVpdHNwbGF0eiBzcGVpY2hlcm4iLz4NCgkJPHVpdGV4dCBuYW1lPSJET0NXUkFQX1BST01QVCIgdmFsdWU9Ilp1bSBIZXJ1bnRlcmxhZGVuIGtsaWNrZW4iLz4NCgk8L2xhbmd1YWdlPg0KCTxsYW5ndWFnZSBpZD0iZnI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UgJW4iLz4NCgkJPCEtLSBzdWJzdGl0dXRpb246ICVuID09IHNsaWRlIG51bWJlciAtLT4NCgkJPCEtLSBzdWJzdGl0dXRpb246ICV0ID09IHRvdGFsIHNsaWRlIGNvdW50IC0tPg0KCQk8dWl0ZXh0IG5hbWU9IlNDUlVCQkFSU1RBVFVTX1NMSURFSU5GTyIgdmFsdWU9IkRpYXBvc2l0aXZlICVuIC8gJXQgfCAiLz4NCgkJPHVpdGV4dCBuYW1lPSJTQ1JVQkJBUlNUQVRVU19TVE9QUEVEIiB2YWx1ZT0iQXJyw6p0w6llIi8+DQoJCTx1aXRleHQgbmFtZT0iU0NSVUJCQVJTVEFUVVNfUExBWUlORyIgdmFsdWU9IkxlY3R1cmUiLz4NCgkJPHVpdGV4dCBuYW1lPSJTQ1JVQkJBUlNUQVRVU19OT0FVRElPIiB2YWx1ZT0iUGFzIGRlIHNvbiIvPg0KCQk8dWl0ZXh0IG5hbWU9IlNDUlVCQkFSU1RBVFVTX1ZJRFBMQVlJTkciIHZhbHVlPSJMZWN0dXJlIHZpZMOpbyBlbiBjb3VycyIvPg0KCQk8dWl0ZXh0IG5hbWU9IlNDUlVCQkFSU1RBVFVTX0xPQURJTkciIHZhbHVlPSJDaGFyZ2VtZW50IGVuIGNvdXJzIi8+DQoJCTx1aXRleHQgbmFtZT0iU0NSVUJCQVJTVEFUVVNfQlVGRkVSSU5HIiB2YWx1ZT0iTWlzZSBlbiBtw6ltb2lyZSIvPg0KCQk8dWl0ZXh0IG5hbWU9IlNDUlVCQkFSU1RBVFVTX1FVRVNUSU9OIiB2YWx1ZT0iUsOpcG9uZHJlIMOgIGxhIHF1ZXN0aW9uIi8+DQoJCTx1aXRleHQgbmFtZT0iU0NSVUJCQVJTVEFUVVNfUkVWSUVXUVVJWiIgdmFsdWU9IlLDqXZpc2lvbiBkdSBxdWVzdGlvbm5haXJlIi8+DQoJCTwhLS0gc3Vic3RpdHV0aW9uOiAlbSA9PSBtaW51dGVzIHJlbWFpbmluZyAtLT4NCgkJPCEtLSBzdWJzdGl0dXRpb246ICVzID09IHNlY29uZHMgcmVtYWluaW5nIC0tPg0KCQk8dWl0ZXh0IG5hbWU9IkVMQVBTRUQiIHZhbHVlPSIlbSBtaW51dGVzICVzIHNlY29uZGVzIHJlc3RhbnRlcyIvPg0KCQk8dWl0ZXh0IG5hbWU9Ik5PVEZPVU5EIiB2YWx1ZT0iUmllbiB0cm91dsOpIi8+DQoJCTx1aXRleHQgbmFtZT0iQVRUQUNITUVOVFMiIHZhbHVlPSJQacOoY2VzIGpvaW50ZXMiLz4NCgkJPCEtLSBzdWJzdGl0dXRpb246ICVwID09IGN1cnJlbnQgc3BlYWtlcidzIHRpdGxlIC0tPg0KCQk8dWl0ZXh0IG5hbWU9IkJJT1dJTl9USVRMRSIgdmFsdWU9IkJpbyA6ICVwIi8+DQoJCTx1aXRleHQgbmFtZT0iQklPQlROX1RJVExFIiB2YWx1ZT0iQmlvIDoiLz4NCgkJPHVpdGV4dCBuYW1lPSJESVZJREVSQlROX1RJVExFIiB2YWx1ZT0ifCIvPg0KCQk8dWl0ZXh0IG5hbWU9IkNPTlRBQ1RCVE5fVElUTEUiIHZhbHVlPSJDb250YWN0Ii8+DQoJCTx1aXRleHQgbmFtZT0iVEFCX1FVSVoiIHZhbHVlPSJRdWl6Ii8+DQoJCTx1aXRleHQgbmFtZT0iVEFCX09VVExJTkUiIHZhbHVlPSJQbGFuIi8+DQoJCTx1aXRleHQgbmFtZT0iVEFCX1RIVU1CIiB2YWx1ZT0iRGlhcG9zIi8+DQoJCTx1aXRleHQgbmFtZT0iVEFCX05PVEVTIiB2YWx1ZT0iTm90ZXMiLz4NCgkJPHVpdGV4dCBuYW1lPSJUQUJfU0VBUkNIIiB2YWx1ZT0iUmVjaGVyY2hlIi8+DQoJCTx1aXRleHQgbmFtZT0iU0xJREVfSEVBRElORyIgdmFsdWU9IlRpdHJlIGRlIGxhIGRpYXBvc2l0aXZlIi8+DQoJCTx1aXRleHQgbmFtZT0iRFVSQVRJT05fSEVBRElORyIgdmFsdWU9IkR1csOpZSIvPg0KCQk8dWl0ZXh0IG5hbWU9IlNFQVJDSF9IRUFESU5HIiB2YWx1ZT0iUmVjaGVyY2hlIGRlIHRleHRlIDoiLz4NCgkJPHVpdGV4dCBuYW1lPSJUSFVNQl9IRUFESU5HIiB2YWx1ZT0iRGlhcG9zaXRpdmUiLz4NCgkJPHVpdGV4dCBuYW1lPSJUSFVNQl9JTkZPIiB2YWx1ZT0iVGl0cmUvZHVyw6llIi8+DQoJCTx1aXRleHQgbmFtZT0iQVRUQUNITkFNRV9IRUFESU5HIiB2YWx1ZT0iTm9tIGRlIGZpY2hpZXIiLz4NCgkJPHVpdGV4dCBuYW1lPSJBVFRBQ0hTSVpFX0hFQURJTkciIHZhbHVlPSJUYWlsbGUiLz4NCgkJPHVpdGV4dCBuYW1lPSJTTElERV9OT1RFUyIgdmFsdWU9IkNvbW1lbnRhaXJlcyBkZXMgZGlhcG9zaXRpdmVzIi8+DQoJCTwhLS1xdWl6IHBvZCBhbmQgbWVzc2FnZSBib3ggdGV4dHMtLT4NCgkJPHVpdGV4dCBuYW1lPSJRVUlaUE9EX1FVSVpfQVRURU1QVCIgdmFsdWU9IlRlbnRhdGl2ZSBkZSBxdWVzdGlvbm5haXJlIDoiLz4NCgkJPHVpdGV4dCBuYW1lPSJRVUlaUE9EX1FVSVpfQVRURU1QVF9WQUxVRSIgdmFsdWU9IiVuIHN1ciAldCIvPg0KCQk8dWl0ZXh0IG5hbWU9IlFVSVpQT0RfUVVJWl9TQ09SRSIgdmFsdWU9Ik5vdGUgb2J0ZW51ZSA6Ii8+DQoJCTx1aXRleHQgbmFtZT0iUVVJWlBPRF9RVUlaX1BBU1NTQ09SRSIgdmFsdWU9Ik5vdGUgZCdhZG1pc3NpYmlsaXTDqcKgOiIvPg0KCQk8dWl0ZXh0IG5hbWU9IlFVSVpQT0RfUVVJWl9NQVhTQ09SRSIgdmFsdWU9Ik5vdGUgbWF4aW1hbGUgOiIvPg0KCQk8dWl0ZXh0IG5hbWU9IlFVSVpQT0RfUVVFU0FUTVBUX1NUUiIgdmFsdWU9IlRlbnRhdGl2ZSA6ICVuIHN1ciAldCIvPg0KCQk8dWl0ZXh0IG5hbWU9IlFVSVpQT0RfUVVFU1RZUEVfU1RSIiB2YWx1ZT0iVHlwZTogJXMiLz4NCgkJPHVpdGV4dCBuYW1lPSJRVUlaUE9EX1FVRVNUWVBFX0dSRCIgdmFsdWU9Ik5vdMOpIi8+DQoJCTx1aXRleHQgbmFtZT0iUVVJWlBPRF9RVUVTVFlQRV9TVlkiIHZhbHVlPSJFbnF1w6p0ZSIvPg0KCQk8dWl0ZXh0IG5hbWU9IlFVSVpQT0RfUVVJWkFUTVBUX0lORiIgdmFsdWU9IklsbGltaXTDqSIvPg0KCQk8dWl0ZXh0IG5hbWU9IlFVSVpQT0RfUVVFU0FUTVBUX0lORiIgdmFsdWU9IklsbGltaXTDqSIvPg0KCQk8dWl0ZXh0IG5hbWU9IldBUk5JTkdNU0dfWUVTU1RSSU5HIiB2YWx1ZT0iT3VpIi8+DQoJCTx1aXRleHQgbmFtZT0iV0FSTklOR01TR19OT1NUUklORyIgdmFsdWU9Ik5vbiIvPg0KCQk8dWl0ZXh0IG5hbWU9IldBUk5JTkdNU0dfVElUTEVTVFJJTkciIHZhbHVlPSJBdmVydGlzc2VtZW50IGRlIG5hdmlnYXRpb24gZHUgcXVlc3Rpb25uYWlyZSIvPg0KCQk8dWl0ZXh0IG5hbWU9IldBUk5JTkdNU0dfTVNHU1RSSU5HIiB2YWx1ZT0iVm91cyBuJ2F2ZXogcGFzIHLDqXBvbmR1IMOgIGNlcnRhaW5lcyBxdWVzdGlvbnMgZGUgY2UgcXVlc3Rpb25uYWlyZS4mI3hBOyYjeEE7U2kgdm91cyBjbGlxdWV6IHN1ciBPdWksIHZvdXMgcXVpdHRlcmV6IGxlIHF1ZXN0aW9ubmFpcmUuIENsaXF1ZXogc3VyIE5vbiBwb3VyIGNvbnRpbnVlciBsZSBxdWVzdGlvbm5haXJlLiIvPg0KCQk8dWl0ZXh0IG5hbWU9IklORk9STUFUSU9OX0gyNjRfRkxBU0hQTEFZRVIiIHZhbHVlPSJMYSB2ZXJzaW9uIGRlIEZsYXNoIFBsYXllciBhY3R1ZWxsZW1lbnQgaW5zdGFsbMOpZSBzdXIgdm90cmUgbWFjaGluZSBuZSBwcmVuZCBwYXMgZW4gY2hhcmdlIGNlIHR5cGUgZGUgdmlkw6lvLiBDbGlxdWV6IHN1ciBsYSB6b25lIHZpZMOpbyBwb3VyIHTDqWzDqWNoYXJnZXIgbGEgZGVybmnDqHJlIHZlcnNpb24gZGUgRmxhc2ggUGxheWVy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jgrnjg6njgqTjg4kgOiAlbiIvPg0KCQk8IS0tIHN1YnN0aXR1dGlvbjogJW4gPT0gc2xpZGUgbnVtYmVyIC0tPg0KCQk8IS0tIHN1YnN0aXR1dGlvbjogJXQgPT0gdG90YWwgc2xpZGUgY291bnQgLS0+DQoJCTx1aXRleHQgbmFtZT0iU0NSVUJCQVJTVEFUVVNfU0xJREVJTkZPIiB2YWx1ZT0i44K544Op44Kk44OJIDogJW4gLyAldCB8ICIvPg0KCQk8dWl0ZXh0IG5hbWU9IlNDUlVCQkFSU1RBVFVTX1NUT1BQRUQiIHZhbHVlPSLlgZzmraIiLz4NCgkJPHVpdGV4dCBuYW1lPSJTQ1JVQkJBUlNUQVRVU19QTEFZSU5HIiB2YWx1ZT0i5YaN55Sf5LitIi8+DQoJCTx1aXRleHQgbmFtZT0iU0NSVUJCQVJTVEFUVVNfTk9BVURJTyIgdmFsdWU9Iumfs+WjsOOBquOBlyIvPg0KCQk8dWl0ZXh0IG5hbWU9IlNDUlVCQkFSU1RBVFVTX1ZJRFBMQVlJTkciIHZhbHVlPSLjg5Pjg4fjgqrlho3nlJ/kuK0iLz4NCgkJPHVpdGV4dCBuYW1lPSJTQ1JVQkJBUlNUQVRVU19MT0FESU5HIiB2YWx1ZT0i44Ot44O844OJ5LitIi8+DQoJCTx1aXRleHQgbmFtZT0iU0NSVUJCQVJTVEFUVVNfQlVGRkVSSU5HIiB2YWx1ZT0i44OQ44OD44OV44Kh5LitIi8+DQoJCTx1aXRleHQgbmFtZT0iU0NSVUJCQVJTVEFUVVNfUVVFU1RJT04iIHZhbHVlPSLos6rllY/jgavnrZTjgYjjgabkuIvjgZXjgYQiLz4NCgkJPHVpdGV4dCBuYW1lPSJTQ1JVQkJBUlNUQVRVU19SRVZJRVdRVUlaIiB2YWx1ZT0i44Kv44Kk44K644KS44Os44OT44Ol44O844GX44Gm44GE44G+44GZIi8+DQoJCTwhLS0gc3Vic3RpdHV0aW9uOiAlbSA9PSBtaW51dGVzIHJlbWFpbmluZyAtLT4NCgkJPCEtLSBzdWJzdGl0dXRpb246ICVzID09IHNlY29uZHMgcmVtYWluaW5nIC0tPg0KCQk8dWl0ZXh0IG5hbWU9IkVMQVBTRUQiIHZhbHVlPSLmrovjgoogOiAlbSDliIYgJXMg56eSIi8+DQoJCTx1aXRleHQgbmFtZT0iTk9URk9VTkQiIHZhbHVlPSLkvZXjgoLopovjgaTjgYvjgorjgb7jgZvjgpMiLz4NCgkJPHVpdGV4dCBuYW1lPSJBVFRBQ0hNRU5UUyIgdmFsdWU9Iua3u+S7mCIvPg0KCQk8IS0tIHN1YnN0aXR1dGlvbjogJXAgPT0gY3VycmVudCBzcGVha2VyJ3MgdGl0bGUgLS0+DQoJCTx1aXRleHQgbmFtZT0iQklPV0lOX1RJVExFIiB2YWx1ZT0i57WM5q20IDogJXAiLz4NCgkJPHVpdGV4dCBuYW1lPSJCSU9CVE5fVElUTEUiIHZhbHVlPSLntYzmrbQiLz4NCgkJPHVpdGV4dCBuYW1lPSJESVZJREVSQlROX1RJVExFIiB2YWx1ZT0ifCIvPg0KCQk8dWl0ZXh0IG5hbWU9IkNPTlRBQ1RCVE5fVElUTEUiIHZhbHVlPSLjgYrllY/jgYTlkIjjgo/jgZsiLz4NCgkJPHVpdGV4dCBuYW1lPSJUQUJfUVVJWiIgdmFsdWU9IuOCr+OCpOOCuiIvPg0KCQk8dWl0ZXh0IG5hbWU9IlRBQl9PVVRMSU5FIiB2YWx1ZT0i44Ki44Km44OI44Op44Kk44OzIi8+DQoJCTx1aXRleHQgbmFtZT0iVEFCX1RIVU1CIiB2YWx1ZT0i44K144Og44ON44O844OrIi8+DQoJCTx1aXRleHQgbmFtZT0iVEFCX05PVEVTIiB2YWx1ZT0i44OO44O844OIIi8+DQoJCTx1aXRleHQgbmFtZT0iVEFCX1NFQVJDSCIgdmFsdWU9IuaknOe0oiIvPg0KCQk8dWl0ZXh0IG5hbWU9IlNMSURFX0hFQURJTkciIHZhbHVlPSLjgrnjg6njgqTjg4njgr/jgqTjg4jjg6siLz4NCgkJPHVpdGV4dCBuYW1lPSJEVVJBVElPTl9IRUFESU5HIiB2YWx1ZT0i6ZW344GVIi8+DQoJCTx1aXRleHQgbmFtZT0iU0VBUkNIX0hFQURJTkciIHZhbHVlPSLmpJzntKLjgZnjgovjg4bjgq3jgrnjg4ggOiAiLz4NCgkJPHVpdGV4dCBuYW1lPSJUSFVNQl9IRUFESU5HIiB2YWx1ZT0i44K544Op44Kk44OJIi8+DQoJCTx1aXRleHQgbmFtZT0iVEhVTUJfSU5GTyIgdmFsdWU9IuOCueODqeOCpOODieOCv+OCpOODiOODqyAvIOmVt+OBlSIvPg0KCQk8dWl0ZXh0IG5hbWU9IkFUVEFDSE5BTUVfSEVBRElORyIgdmFsdWU9IuODleOCoeOCpOODq+WQjSIvPg0KCQk8dWl0ZXh0IG5hbWU9IkFUVEFDSFNJWkVfSEVBRElORyIgdmFsdWU9IuOCteOCpOOCuiIvPg0KCQk8dWl0ZXh0IG5hbWU9IlNMSURFX05PVEVTIiB2YWx1ZT0i44K544Op44Kk44OJ44OO44O844OIIi8+DQoJCTwhLS1xdWl6IHBvZCBhbmQgbWVzc2FnZSBib3ggdGV4dHMtLT4NCgkJPHVpdGV4dCBuYW1lPSJRVUlaUE9EX1FVSVpfQVRURU1QVCIgdmFsdWU9IuOCr+OCpOOCuuippuihjOWbnuaVsCA6ICIvPg0KCQk8dWl0ZXh0IG5hbWU9IlFVSVpQT0RfUVVJWl9BVFRFTVBUX1ZBTFVFIiB2YWx1ZT0iJW4gLyAldCIvPg0KCQk8dWl0ZXh0IG5hbWU9IlFVSVpQT0RfUVVJWl9TQ09SRSIgdmFsdWU9IuOCueOCs+OCoiA6ICIvPg0KCQk8dWl0ZXh0IG5hbWU9IlFVSVpQT0RfUVVJWl9QQVNTU0NPUkUiIHZhbHVlPSLlkIjmoLzngrkgOiIvPg0KCQk8dWl0ZXh0IG5hbWU9IlFVSVpQT0RfUVVJWl9NQVhTQ09SRSIgdmFsdWU9IuacgOmrmOW+l+eCuSA6ICIvPg0KCQk8dWl0ZXh0IG5hbWU9IlFVSVpQT0RfUVVFU0FUTVBUX1NUUiIgdmFsdWU9IuippuihjOWbnuaVsCA6ICVuIC8gJXQiLz4NCgkJPHVpdGV4dCBuYW1lPSJRVUlaUE9EX1FVRVNUWVBFX1NUUiIgdmFsdWU9IuOCv+OCpOODlyA6ICVzIi8+DQoJCTx1aXRleHQgbmFtZT0iUVVJWlBPRF9RVUVTVFlQRV9HUkQiIHZhbHVlPSLoqZXkvqEiLz4NCgkJPHVpdGV4dCBuYW1lPSJRVUlaUE9EX1FVRVNUWVBFX1NWWSIgdmFsdWU9IuOCouODs+OCseODvOODiCIvPg0KCQk8dWl0ZXh0IG5hbWU9IlFVSVpQT0RfUVVJWkFUTVBUX0lORiIgdmFsdWU9IueEoeWItumZkCIvPg0KCQk8dWl0ZXh0IG5hbWU9IlFVSVpQT0RfUVVFU0FUTVBUX0lORiIgdmFsdWU9IueEoeWItumZkCIvPg0KCQk8dWl0ZXh0IG5hbWU9IldBUk5JTkdNU0dfWUVTU1RSSU5HIiB2YWx1ZT0i44Gv44GEIi8+DQoJCTx1aXRleHQgbmFtZT0iV0FSTklOR01TR19OT1NUUklORyIgdmFsdWU9IuOBhOOBhOOBiCIvPg0KCQk8dWl0ZXh0IG5hbWU9IldBUk5JTkdNU0dfVElUTEVTVFJJTkciIHZhbHVlPSLjgq/jgqTjgrrjga7jg4rjg5PjgrLjg7zjgrfjg6fjg7PjgavplqLjgZnjgovorablkYoiLz4NCgkJPHVpdGV4dCBuYW1lPSJXQVJOSU5HTVNHX01TR1NUUklORyIgdmFsdWU9IuOBk+OBruOCr+OCpOOCuuOBq+OBr+OAgeOBvuOBoOino+etlOOBl+OBpuOBhOOBquOBhOizquWVj+OBjOOBguOCiuOBvuOBmeOAgiYjeEE7JiN4QTsg44Kv44Kk44K644KS57WC5LqG44GZ44KL44Gr44Gv44CB44CM44Gv44GE44CN44KS44Kv44Oq44OD44Kv44GX44G+44GZ44CC44Kv44Kk44K644KS57aa6KGM44GZ44KL44Gr44Gv44CB44CM44GE44GE44GI44CN44KS44Kv44Oq44OD44Kv44GX44G+44GZ44CCIi8+DQoJCTx1aXRleHQgbmFtZT0iSU5GT1JNQVRJT05fSDI2NF9GTEFTSFBMQVlFUiIgdmFsdWU9IuOBiuS9v+OBhOOBruOCs+ODs+ODlOODpeODvOOCv+OBq+ePvuWcqOOCpOODs+OCueODiOODvOODq+OBleOCjOOBpuOBhOOCiyBGbGFzaCBQbGF5ZXIg44Gu44OQ44O844K444On44Oz44Gv44CB44GT44Gu44OT44OH44Kq44KS44K144Od44O844OI44GX44Gm44GE44G+44Gb44KT44CC5pyA5paw44GuIEZsYXNoIFBsYXllciDjgpLjg4Djgqbjg7Pjg63jg7zjg4njgZnjgovjgavjga/jgIHjg5Pjg4fjgqrpoJjln5/jgpLjgq/jg6rjg4Pjgq/jgZfjgabjgY/jgaDjgZXjgYT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7Iqs65287J2065OcICVuIi8+DQoJCTwhLS0gc3Vic3RpdHV0aW9uOiAlbiA9PSBzbGlkZSBudW1iZXIgLS0+DQoJCTwhLS0gc3Vic3RpdHV0aW9uOiAldCA9PSB0b3RhbCBzbGlkZSBjb3VudCAtLT4NCgkJPHVpdGV4dCBuYW1lPSJTQ1JVQkJBUlNUQVRVU19TTElERUlORk8iIHZhbHVlPSLsiqzrnbzsnbTrk5wgJW4gLyAldCB8ICIvPg0KCQk8dWl0ZXh0IG5hbWU9IlNDUlVCQkFSU1RBVFVTX1NUT1BQRUQiIHZhbHVlPSLspJHsp4DrkKgiLz4NCgkJPHVpdGV4dCBuYW1lPSJTQ1JVQkJBUlNUQVRVU19QTEFZSU5HIiB2YWx1ZT0i7J6s7IOdIi8+DQoJCTx1aXRleHQgbmFtZT0iU0NSVUJCQVJTVEFUVVNfTk9BVURJTyIgdmFsdWU9IuyYpOuUlOyYpCDsl4bsnYwiLz4NCgkJPHVpdGV4dCBuYW1lPSJTQ1JVQkJBUlNUQVRVU19WSURQTEFZSU5HIiB2YWx1ZT0i67mE65SU7JikIOyerOyDnSDspJEiLz4NCgkJPHVpdGV4dCBuYW1lPSJTQ1JVQkJBUlNUQVRVU19MT0FESU5HIiB2YWx1ZT0i66Gc65SpIi8+DQoJCTx1aXRleHQgbmFtZT0iU0NSVUJCQVJTVEFUVVNfQlVGRkVSSU5HIiB2YWx1ZT0i67KE7Y2866eBIi8+DQoJCTx1aXRleHQgbmFtZT0iU0NSVUJCQVJTVEFUVVNfUVVFU1RJT04iIHZhbHVlPSLsp4jrrLjsl5Ag64u17ZWY6riwIi8+DQoJCTx1aXRleHQgbmFtZT0iU0NSVUJCQVJTVEFUVVNfUkVWSUVXUVVJWiIgdmFsdWU9IuyniOusuCDri6Tsi5zrs7TquLAiLz4NCgkJPCEtLSBzdWJzdGl0dXRpb246ICVtID09IG1pbnV0ZXMgcmVtYWluaW5nIC0tPg0KCQk8IS0tIHN1YnN0aXR1dGlvbjogJXMgPT0gc2Vjb25kcyByZW1haW5pbmcgLS0+DQoJCTx1aXRleHQgbmFtZT0iRUxBUFNFRCIgdmFsdWU9IiVt67aEICVz7LSIIOuCqOydjCIvPg0KCQk8dWl0ZXh0IG5hbWU9Ik5PVEZPVU5EIiB2YWx1ZT0i7JeG7J2MIi8+DQoJCTx1aXRleHQgbmFtZT0iQVRUQUNITUVOVFMiIHZhbHVlPSLssqjrtoAg7YyM7J28Ii8+DQoJCTwhLS0gc3Vic3RpdHV0aW9uOiAlcCA9PSBjdXJyZW50IHNwZWFrZXIncyB0aXRsZSAtLT4NCgkJPHVpdGV4dCBuYW1lPSJCSU9XSU5fVElUTEUiIHZhbHVlPSLqsr3roKUg7IaM6rCcOiAlcCIvPg0KCQk8dWl0ZXh0IG5hbWU9IkJJT0JUTl9USVRMRSIgdmFsdWU9IuqyveugpSDshozqsJwiLz4NCgkJPHVpdGV4dCBuYW1lPSJESVZJREVSQlROX1RJVExFIiB2YWx1ZT0ifCIvPg0KCQk8dWl0ZXh0IG5hbWU9IkNPTlRBQ1RCVE5fVElUTEUiIHZhbHVlPSLsl7Drnb3sspgiLz4NCgkJPHVpdGV4dCBuYW1lPSJUQUJfUVVJWiIgdmFsdWU9Iu2AtOymi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whLS1xdWl6IHBvZCBhbmQgbWVzc2FnZSBib3ggdGV4dHMtLT4NCgkJPHVpdGV4dCBuYW1lPSJRVUlaUE9EX1FVSVpfQVRURU1QVCIgdmFsdWU9Iu2AtOymiCDsi5zrj4Qg7Zqf7IiYOiIvPg0KCQk8dWl0ZXh0IG5hbWU9IlFVSVpQT0RfUVVJWl9BVFRFTVBUX1ZBTFVFIiB2YWx1ZT0iJW4vJXQiLz4NCgkJPHVpdGV4dCBuYW1lPSJRVUlaUE9EX1FVSVpfU0NPUkUiIHZhbHVlPSLrk53soJA6Ii8+DQoJCTx1aXRleHQgbmFtZT0iUVVJWlBPRF9RVUlaX1BBU1NTQ09SRSIgdmFsdWU9Iu2GteqzvCDsoJDsiJg6Ii8+DQoJCTx1aXRleHQgbmFtZT0iUVVJWlBPRF9RVUlaX01BWFNDT1JFIiB2YWx1ZT0i7LWc6rOgIOygkOyImDoiLz4NCgkJPHVpdGV4dCBuYW1lPSJRVUlaUE9EX1FVRVNBVE1QVF9TVFIiIHZhbHVlPSLsi5zrj4Qg7Zqf7IiYOiAlbi8ldCIvPg0KCQk8dWl0ZXh0IG5hbWU9IlFVSVpQT0RfUVVFU1RZUEVfU1RSIiB2YWx1ZT0i7Jyg7ZiVOiAlcyIvPg0KCQk8dWl0ZXh0IG5hbWU9IlFVSVpQT0RfUVVFU1RZUEVfR1JEIiB2YWx1ZT0i7KCQ7IiYIOunpOq4sOq4sCDsmYTro4wiLz4NCgkJPHVpdGV4dCBuYW1lPSJRVUlaUE9EX1FVRVNUWVBFX1NWWSIgdmFsdWU9IuyEpOusuCDsobDsgqwiLz4NCgkJPHVpdGV4dCBuYW1lPSJRVUlaUE9EX1FVSVpBVE1QVF9JTkYiIHZhbHVlPSLrrLTtlZwiLz4NCgkJPHVpdGV4dCBuYW1lPSJRVUlaUE9EX1FVRVNBVE1QVF9JTkYiIHZhbHVlPSLrrLTtlZwiLz4NCgkJPHVpdGV4dCBuYW1lPSJXQVJOSU5HTVNHX1lFU1NUUklORyIgdmFsdWU9IuyYiCIvPg0KCQk8dWl0ZXh0IG5hbWU9IldBUk5JTkdNU0dfTk9TVFJJTkciIHZhbHVlPSLslYTri4jsmKQiLz4NCgkJPHVpdGV4dCBuYW1lPSJXQVJOSU5HTVNHX1RJVExFU1RSSU5HIiB2YWx1ZT0i7YC07KaIIOuCtOu5hOqyjOydtOyFmCDqsr3qs6AiLz4NCgkJPHVpdGV4dCBuYW1lPSJXQVJOSU5HTVNHX01TR1NUUklORyIgdmFsdWU9IuydtCDtgLTspojsl5DshJwg7Iuc64+E7ZWY7KeAIOyViuydgCDsp4jrrLjsnbQg7J6I7Iq164uI64ukLiYjeEE7JiN4QTvtgLTspojrpbwg7KKF66OM7ZWY66Ck66m0IFvsmIhd66W8IO2BtOumre2VmOqzoCwg7YC07KaI66W8IOqzhOyGje2VmOugpOuptCBb7JWE64uI7JikXeulvCDtgbTrpq3tlZjsi63si5zsmKQuIi8+DQoJCTx1aXRleHQgbmFtZT0iSU5GT1JNQVRJT05fSDI2NF9GTEFTSFBMQVlFUiIgdmFsdWU9IuyLnOyKpO2FnOyXkCDshKTsuZjrkJjslrQg7J6I64qUIO2YhOyerCDrsoTsoITsnZggRmxhc2ggUGxheWVy64qUIOydtCDruYTrlJTsmKTrpbwg7KeA7JuQ7ZWY7KeAIOyViuyKteuLiOuLpC4g7LWc7IugIEZsYXNoIFBsYXllcuulvCDri6TsmrTroZzrk5ztlZjroKTrqbQg67mE65SU7JikIOyYgeyXreydhCDtgbTrpq3tlZjsi63si5zsmKQ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gk8bGFuZ3VhZ2UgaWQ9ImVz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RldGVuaWRhIi8+DQoJCTx1aXRleHQgbmFtZT0iU0NSVUJCQVJTVEFUVVNfUExBWUlORyIgdmFsdWU9IlJlcHJvZHVjaWVuZG8iLz4NCgkJPHVpdGV4dCBuYW1lPSJTQ1JVQkJBUlNUQVRVU19OT0FVRElPIiB2YWx1ZT0iU2luIHNvbmlkbyIvPg0KCQk8dWl0ZXh0IG5hbWU9IlNDUlVCQkFSU1RBVFVTX1ZJRFBMQVlJTkciIHZhbHVlPSJWw61kZW8gZW4gcmVwcm9kLiIvPg0KCQk8dWl0ZXh0IG5hbWU9IlNDUlVCQkFSU1RBVFVTX0xPQURJTkciIHZhbHVlPSJDYXJnYW5kbyIvPg0KCQk8dWl0ZXh0IG5hbWU9IlNDUlVCQkFSU1RBVFVTX0JVRkZFUklORyIgdmFsdWU9IkFsbWFjZW5hbmRvIGVuIGLDumZlciIvPg0KCQk8dWl0ZXh0IG5hbWU9IlNDUlVCQkFSU1RBVFVTX1FVRVNUSU9OIiB2YWx1ZT0iQ29udGVzdGFyIHByZWd1bnRhIi8+DQoJCTx1aXRleHQgbmFtZT0iU0NSVUJCQVJTVEFUVVNfUkVWSUVXUVVJWiIgdmFsdWU9IlJldmlzYW5kbyBwcnVlYmEiLz4NCgkJPCEtLSBzdWJzdGl0dXRpb246ICVtID09IG1pbnV0ZXMgcmVtYWluaW5nIC0tPg0KCQk8IS0tIHN1YnN0aXR1dGlvbjogJXMgPT0gc2Vjb25kcyByZW1haW5pbmcgLS0+DQoJCTx1aXRleHQgbmFtZT0iRUxBUFNFRCIgdmFsdWU9IiVtIG1pbnV0b3MgJXMgc2VndW5kb3MgcmVzdGFudGVzIi8+DQoJCTx1aXRleHQgbmFtZT0iTk9URk9VTkQiIHZhbHVlPSJObyBzZSBoYSBlbmNvbnRyYWRvIG5hZGEiLz4NCgkJPHVpdGV4dCBuYW1lPSJBVFRBQ0hNRU5UUyIgdmFsdWU9IkFyY2hpdm9zIGFkanVudG9zIi8+DQoJCTwhLS0gc3Vic3RpdHV0aW9uOiAlcCA9PSBjdXJyZW50IHNwZWFrZXIncyB0aXRsZSAtLT4NCgkJPHVpdGV4dCBuYW1lPSJCSU9XSU5fVElUTEUiIHZhbHVlPSJCaW9ncmFmw61hOiAlcCIvPg0KCQk8dWl0ZXh0IG5hbWU9IkJJT0JUTl9USVRMRSIgdmFsdWU9IkJpb2dyYWbDrWEiLz4NCgkJPHVpdGV4dCBuYW1lPSJESVZJREVSQlROX1RJVExFIiB2YWx1ZT0ifCIvPg0KCQk8dWl0ZXh0IG5hbWU9IkNPTlRBQ1RCVE5fVElUTEUiIHZhbHVlPSJDb250YWN0byIvPg0KCQk8dWl0ZXh0IG5hbWU9IlRBQl9RVUlaIiB2YWx1ZT0iUHJ1ZWJhIi8+DQoJCTx1aXRleHQgbmFtZT0iVEFCX09VVExJTkUiIHZhbHVlPSJDb250b3JubyIvPg0KCQk8dWl0ZXh0IG5hbWU9IlRBQl9USFVNQiIgdmFsdWU9Ik1pbmlhdC4iLz4NCgkJPHVpdGV4dCBuYW1lPSJUQUJfTk9URVMiIHZhbHVlPSJOb3RhcyIvPg0KCQk8dWl0ZXh0IG5hbWU9IlRBQl9TRUFSQ0giIHZhbHVlPSJCdXNjYXIiLz4NCgkJPHVpdGV4dCBuYW1lPSJTTElERV9IRUFESU5HIiB2YWx1ZT0iVMOtdHVsbyBkZSBkaWFwb3NpdGl2YSIvPg0KCQk8dWl0ZXh0IG5hbWU9IkRVUkFUSU9OX0hFQURJTkciIHZhbHVlPSJEdXJhYy4iLz4NCgkJPHVpdGV4dCBuYW1lPSJTRUFSQ0hfSEVBRElORyIgdmFsdWU9IkJ1c2NhciB0ZXh0bzoiLz4NCgkJPHVpdGV4dCBuYW1lPSJUSFVNQl9IRUFESU5HIiB2YWx1ZT0iRGlhcG9zaXRpdmEiLz4NCgkJPHVpdGV4dCBuYW1lPSJUSFVNQl9JTkZPIiB2YWx1ZT0iRHVyLi9Uw610LiBkaWFwLiIvPg0KCQk8dWl0ZXh0IG5hbWU9IkFUVEFDSE5BTUVfSEVBRElORyIgdmFsdWU9Ik5vbWJyZSBkZSBhcmNoaXZvIi8+DQoJCTx1aXRleHQgbmFtZT0iQVRUQUNIU0laRV9IRUFESU5HIiB2YWx1ZT0iVGFtYcOxbyIvPg0KCQk8dWl0ZXh0IG5hbWU9IlNMSURFX05PVEVTIiB2YWx1ZT0iTm90YXMgZGUgZGlhcG9zaXRpdmEiLz4NCgkJPCEtLXF1aXogcG9kIGFuZCBtZXNzYWdlIGJveCB0ZXh0cy0tPg0KCQk8dWl0ZXh0IG5hbWU9IlFVSVpQT0RfUVVJWl9BVFRFTVBUIiB2YWx1ZT0iSW50ZW50byBkZSBwcnVlYmE6Ii8+DQoJCTx1aXRleHQgbmFtZT0iUVVJWlBPRF9RVUlaX0FUVEVNUFRfVkFMVUUiIHZhbHVlPSIlbiBkZSAldCIvPg0KCQk8dWl0ZXh0IG5hbWU9IlFVSVpQT0RfUVVJWl9TQ09SRSIgdmFsdWU9IlB1bnR1YWNpw7NuOiIvPg0KCQk8dWl0ZXh0IG5hbWU9IlFVSVpQT0RfUVVJWl9QQVNTU0NPUkUiIHZhbHVlPSJQdW50dWFjacOzbiBwYXJhIGFwcm9iYXI6Ii8+DQoJCTx1aXRleHQgbmFtZT0iUVVJWlBPRF9RVUlaX01BWFNDT1JFIiB2YWx1ZT0iUHVudHVhY2nDs24gbcOheGltYToiLz4NCgkJPHVpdGV4dCBuYW1lPSJRVUlaUE9EX1FVRVNBVE1QVF9TVFIiIHZhbHVlPSJJbnRlbnRvczogJW4gZGUgJXQiLz4NCgkJPHVpdGV4dCBuYW1lPSJRVUlaUE9EX1FVRVNUWVBFX1NUUiIgdmFsdWU9IlRpcG86ICVzIi8+DQoJCTx1aXRleHQgbmFtZT0iUVVJWlBPRF9RVUVTVFlQRV9HUkQiIHZhbHVlPSJDb24gcHVudHVhY2nDs24iLz4NCgkJPHVpdGV4dCBuYW1lPSJRVUlaUE9EX1FVRVNUWVBFX1NWWSIgdmFsdWU9IkVuY3Vlc3RhIi8+DQoJCTx1aXRleHQgbmFtZT0iUVVJWlBPRF9RVUlaQVRNUFRfSU5GIiB2YWx1ZT0iSW5maW5pdG8iLz4NCgkJPHVpdGV4dCBuYW1lPSJRVUlaUE9EX1FVRVNBVE1QVF9JTkYiIHZhbHVlPSJJbmZpbml0byIvPg0KCQk8dWl0ZXh0IG5hbWU9IldBUk5JTkdNU0dfWUVTU1RSSU5HIiB2YWx1ZT0iU8OtIi8+DQoJCTx1aXRleHQgbmFtZT0iV0FSTklOR01TR19OT1NUUklORyIgdmFsdWU9Ik5vIi8+DQoJCTx1aXRleHQgbmFtZT0iV0FSTklOR01TR19USVRMRVNUUklORyIgdmFsdWU9IkF2aXNvIGRlIG5hdmVnYWNpw7NuIGRlIHBydWViYSIvPg0KCQk8dWl0ZXh0IG5hbWU9IldBUk5JTkdNU0dfTVNHU1RSSU5HIiB2YWx1ZT0iSGF5IHByZWd1bnRhcyBzaW4gaW50ZW50b3MgZW4gZXN0YSBwcnVlYmEuJiN4QTsmI3hBO1BhcmEgc2FsaXIgZGUgbGEgcHJ1ZWJhLCBoYWdhIGNsaWMgZW4gU8OtLiBQYXJhIGNvbnRpbnVhciwgaGFnYSBjbGljIGVuIE5vLiIvPg0KCQk8dWl0ZXh0IG5hbWU9IklORk9STUFUSU9OX0gyNjRfRkxBU0hQTEFZRVIiIHZhbHVlPSJMYSB2ZXJzacOzbiBhY3R1YWwgZGUgRmxhc2ggUGxheWVyIGluc3RhbGFkYSBlbiBlbCBvcmRlbmFkb3Igbm8gZXMgY29tcGF0aWJsZSBjb24gZXN0ZSB2w61kZW8uIEhhZ2EgY2xpYyBlbiBlbCDDoXJlYSBkZSB2w61kZW8gcGFyYSBkZXNjYXJnYXIgbGEgw7psdGltYSB2ZXJzacOz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jogJXAiLz4NCgkJPCEtLSBzdWJzdGl0dXRpb246ICVwID09IHByZXNlbnRhdGlvbiB0aXRsZSAtLT4NCgkJPCEtLSBzdWJzdGl0dXRpb246ICVzID09IHNsaWRlIHRpdGxlIC0tPg0KCQk8IS0tIHN1YnN0aXR1dGlvbjogJW4gPT0gc2xpZGUgbnVtYmVyIC0tPg0KCQk8dWl0ZXh0IG5hbWU9IkJPT0tNQVJLU0xJREUiIHZhbHVlPSJBZG9iZSBQcmVzZW50ZXI6ICVwICVzIi8+DQoJCTx1aXRleHQgbmFtZT0iU0hPV1NJREVCQVIiIHZhbHVlPSJNb3N0cmFyIGJhcnJhIGxhdGVyYWwgYSBsb3MgcGFydGljaXBhbnRlcyIvPg0KCQk8dWl0ZXh0IG5hbWU9Ik1VVEUiIHZhbHVlPSJTaWxlbmNpYXIiLz4NCgkJPHVpdGV4dCBuYW1lPSJET0NXUkFQX1RJVExFIiB2YWx1ZT0iQXJjaGl2byBhZGp1bnRvIGRlIFByZXNlbnRlciIvPg0KCQk8dWl0ZXh0IG5hbWU9IkRPQ1dSQVBfTVNHIiB2YWx1ZT0iR3VhcmRhciBlbiBNaSBQQyIvPg0KCQk8dWl0ZXh0IG5hbWU9IkRPQ1dSQVBfUFJPTVBUIiB2YWx1ZT0iSGFnYSBjbGljIGVuIERlc2NhcmdhciIvPg0KCTwvbGFuZ3VhZ2U+DQoJPGxhbmd1YWdlIGlkPSJwdC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TbGlkZSAlbiIvPg0KCQk8IS0tIHN1YnN0aXR1dGlvbjogJW4gPT0gc2xpZGUgbnVtYmVyIC0tPg0KCQk8IS0tIHN1YnN0aXR1dGlvbjogJXQgPT0gdG90YWwgc2xpZGUgY291bnQgLS0+DQoJCTx1aXRleHQgbmFtZT0iU0NSVUJCQVJTVEFUVVNfU0xJREVJTkZPIiB2YWx1ZT0iU2xpZGUgJW4gLyAldCB8ICIvPg0KCQk8dWl0ZXh0IG5hbWU9IlNDUlVCQkFSU1RBVFVTX1NUT1BQRUQiIHZhbHVlPSJQYXJhZG8iLz4NCgkJPHVpdGV4dCBuYW1lPSJTQ1JVQkJBUlNUQVRVU19QTEFZSU5HIiB2YWx1ZT0iUmVwcm9kdXppbmRvIi8+DQoJCTx1aXRleHQgbmFtZT0iU0NSVUJCQVJTVEFUVVNfTk9BVURJTyIgdmFsdWU9IlNlbSDDoXVkaW8iLz4NCgkJPHVpdGV4dCBuYW1lPSJTQ1JVQkJBUlNUQVRVU19WSURQTEFZSU5HIiB2YWx1ZT0iVsOtZGVvIGVtIHJlcHJvZHXDp8OjbyIvPg0KCQk8dWl0ZXh0IG5hbWU9IlNDUlVCQkFSU1RBVFVTX0xPQURJTkciIHZhbHVlPSJDYXJyZWdhbmRvIi8+DQoJCTx1aXRleHQgbmFtZT0iU0NSVUJCQVJTVEFUVVNfQlVGRkVSSU5HIiB2YWx1ZT0iQXJtYXplbmFuZG8gZW0gYnVmZmVyIi8+DQoJCTx1aXRleHQgbmFtZT0iU0NSVUJCQVJTVEFUVVNfUVVFU1RJT04iIHZhbHVlPSJSZXNwb25kZXIgcGVyZ3VudGEiLz4NCgkJPHVpdGV4dCBuYW1lPSJTQ1JVQkJBUlNUQVRVU19SRVZJRVdRVUlaIiB2YWx1ZT0iUmV2aXNhbmRvIHF1ZXN0aW9uw6FyaW8iLz4NCgkJPCEtLSBzdWJzdGl0dXRpb246ICVtID09IG1pbnV0ZXMgcmVtYWluaW5nIC0tPg0KCQk8IS0tIHN1YnN0aXR1dGlvbjogJXMgPT0gc2Vjb25kcyByZW1haW5pbmcgLS0+DQoJCTx1aXRleHQgbmFtZT0iRUxBUFNFRCIgdmFsdWU9IiVtIG1pbnV0b3MgJXMgc2VndW5kb3MgcmVzdGFudGVzIi8+DQoJCTx1aXRleHQgbmFtZT0iTk9URk9VTkQiIHZhbHVlPSJOYWRhIGVuY29udHJhZG8iLz4NCgkJPHVpdGV4dCBuYW1lPSJBVFRBQ0hNRU5UUyIgdmFsdWU9IkFuZXhv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dG8iLz4NCgkJPHVpdGV4dCBuYW1lPSJUQUJfUVVJWiIgdmFsdWU9IlF1ZXN0LiIvPg0KCQk8dWl0ZXh0IG5hbWU9IlRBQl9PVVRMSU5FIiB2YWx1ZT0iRXNxdWVtYSIvPg0KCQk8dWl0ZXh0IG5hbWU9IlRBQl9USFVNQiIgdmFsdWU9Ik1pbmkiLz4NCgkJPHVpdGV4dCBuYW1lPSJUQUJfTk9URVMiIHZhbHVlPSJOb3RhcyIvPg0KCQk8dWl0ZXh0IG5hbWU9IlRBQl9TRUFSQ0giIHZhbHVlPSJCdXNjYSIvPg0KCQk8dWl0ZXh0IG5hbWU9IlNMSURFX0hFQURJTkciIHZhbHVlPSJUw610dWxvIGRvIHNsaWRlIi8+DQoJCTx1aXRleHQgbmFtZT0iRFVSQVRJT05fSEVBRElORyIgdmFsdWU9IkR1cmHDp8OjbyIvPg0KCQk8dWl0ZXh0IG5hbWU9IlNFQVJDSF9IRUFESU5HIiB2YWx1ZT0iUHJvY3VyYXIgdGV4dG86Ii8+DQoJCTx1aXRleHQgbmFtZT0iVEhVTUJfSEVBRElORyIgdmFsdWU9IlNsaWRlIi8+DQoJCTx1aXRleHQgbmFtZT0iVEhVTUJfSU5GTyIgdmFsdWU9IlTDrXR1bG8vRHVyYcOnw6NvIGRvIHNsaWRlIi8+DQoJCTx1aXRleHQgbmFtZT0iQVRUQUNITkFNRV9IRUFESU5HIiB2YWx1ZT0iTm9tZSBkbyBhcnF1aXZvIi8+DQoJCTx1aXRleHQgbmFtZT0iQVRUQUNIU0laRV9IRUFESU5HIiB2YWx1ZT0iVGFtYW5obyIvPg0KCQk8dWl0ZXh0IG5hbWU9IlNMSURFX05PVEVTIiB2YWx1ZT0iQW5vdGHDp8O1ZXMgZG8gc2xpZGUiLz4NCgkJPCEtLXF1aXogcG9kIGFuZCBtZXNzYWdlIGJveCB0ZXh0cy0tPg0KCQk8dWl0ZXh0IG5hbWU9IlFVSVpQT0RfUVVJWl9BVFRFTVBUIiB2YWx1ZT0iVGVudGF0aXZhIG5vIHF1ZXN0aW9uw6FyaW86Ii8+DQoJCTx1aXRleHQgbmFtZT0iUVVJWlBPRF9RVUlaX0FUVEVNUFRfVkFMVUUiIHZhbHVlPSIlbiBkZSAldCIvPg0KCQk8dWl0ZXh0IG5hbWU9IlFVSVpQT0RfUVVJWl9TQ09SRSIgdmFsdWU9IlBvbnR1YcOnw6NvOiIvPg0KCQk8dWl0ZXh0IG5hbWU9IlFVSVpQT0RfUVVJWl9QQVNTU0NPUkUiIHZhbHVlPSJQb250dWHDp8OjbyBkZSBhcHJvdmHDp8OjbzoiLz4NCgkJPHVpdGV4dCBuYW1lPSJRVUlaUE9EX1FVSVpfTUFYU0NPUkUiIHZhbHVlPSJQb250dWHDp8OjbyBtw6F4aW1hOiIvPg0KCQk8dWl0ZXh0IG5hbWU9IlFVSVpQT0RfUVVFU0FUTVBUX1NUUiIgdmFsdWU9IlRlbnRhdGl2YTogJW4gZGUgJXQiLz4NCgkJPHVpdGV4dCBuYW1lPSJRVUlaUE9EX1FVRVNUWVBFX1NUUiIgdmFsdWU9IlRpcG86ICVzIi8+DQoJCTx1aXRleHQgbmFtZT0iUVVJWlBPRF9RVUVTVFlQRV9HUkQiIHZhbHVlPSJDbGFzc2lmaWNhdMOzcmlhIi8+DQoJCTx1aXRleHQgbmFtZT0iUVVJWlBPRF9RVUVTVFlQRV9TVlkiIHZhbHVlPSJQZXNxdWlzYSIvPg0KCQk8dWl0ZXh0IG5hbWU9IlFVSVpQT0RfUVVJWkFUTVBUX0lORiIgdmFsdWU9IkluZmluaXRvIi8+DQoJCTx1aXRleHQgbmFtZT0iUVVJWlBPRF9RVUVTQVRNUFRfSU5GIiB2YWx1ZT0iSW5maW5pdG8iLz4NCgkJPHVpdGV4dCBuYW1lPSJXQVJOSU5HTVNHX1lFU1NUUklORyIgdmFsdWU9IlNpbSIvPg0KCQk8dWl0ZXh0IG5hbWU9IldBUk5JTkdNU0dfTk9TVFJJTkciIHZhbHVlPSJOw6NvIi8+DQoJCTx1aXRleHQgbmFtZT0iV0FSTklOR01TR19USVRMRVNUUklORyIgdmFsdWU9IkFsZXJ0YSBkZSBuYXZlZ2HDp8OjbyBkbyBxdWVzdGlvbsOhcmlvIi8+DQoJCTx1aXRleHQgbmFtZT0iV0FSTklOR01TR19NU0dTVFJJTkciIHZhbHVlPSJFeGlzdGVtIHBlcmd1bnRhcyBxdWUgbsOjbyBmb3JhbSByZXNwb25kaWRhcyBuZXN0ZSBxdWVzdGlvbsOhcmlvLiYjeEE7JiN4QTtDbGlxdWUgZW0gU2ltIHBhcmEgc2FpciBkbyBxdWVzdGlvbsOhcmlvIG91IGVtIE7Do28gc2UgcXVpc2VyIGNvbnRpbnVhci4iLz4NCgkJPHVpdGV4dCBuYW1lPSJJTkZPUk1BVElPTl9IMjY0X0ZMQVNIUExBWUVSIiB2YWx1ZT0iQSB2ZXJzw6NvIGF0dWFsIGRvIEZsYXNoIFBsYXllciBpbnN0YWxhZGEgbm8gY29tcHV0YWRvciBuw6NvIG9mZXJlY2Ugc3Vwb3J0ZSBhIGVzc2UgdsOtZGVvLiBDbGlxdWUgbmEgw6FyZWEgZG8gdsOtZGVvIHBhcmEgYmFpeGFyIGEgdmVyc8OjbyBtYWlzIHJlY2VudGUgZG8gRmxhc2ggUGxheWVy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3N0cmFyIGJhcnJhIGxhdGVyYWwgYW8gcGFydGljaXBhbnRlcyIvPg0KCQk8dWl0ZXh0IG5hbWU9Ik1VVEUiIHZhbHVlPSJNdWRvIi8+DQoJCTx1aXRleHQgbmFtZT0iRE9DV1JBUF9USVRMRSIgdmFsdWU9IkFuZXhvIGRlIGFycXVpdm8gZG8gUHJlc2VudGVyIi8+DQoJCTx1aXRleHQgbmFtZT0iRE9DV1JBUF9NU0ciIHZhbHVlPSJTYWx2YXIgZW0gTWV1IGNvbXB1dGFkb3IiLz4NCgkJPHVpdGV4dCBuYW1lPSJET0NXUkFQX1BST01QVCIgdmFsdWU9IkNsaXF1ZSBwYXJhIGJhaXhhciIvPg0KCTwvbGFuZ3VhZ2U+DQoJPGxhbmd1YWdlIGlkPSJpdC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YSAlbiIvPg0KCQk8IS0tIHN1YnN0aXR1dGlvbjogJW4gPT0gc2xpZGUgbnVtYmVyIC0tPg0KCQk8IS0tIHN1YnN0aXR1dGlvbjogJXQgPT0gdG90YWwgc2xpZGUgY291bnQgLS0+DQoJCTx1aXRleHQgbmFtZT0iU0NSVUJCQVJTVEFUVVNfU0xJREVJTkZPIiB2YWx1ZT0iRGlhcG9zaXRpdmEgJW4gLyAldCB8ICIvPg0KCQk8dWl0ZXh0IG5hbWU9IlNDUlVCQkFSU1RBVFVTX1NUT1BQRUQiIHZhbHVlPSJJbnRlcnJvdHRvIi8+DQoJCTx1aXRleHQgbmFtZT0iU0NSVUJCQVJTVEFUVVNfUExBWUlORyIgdmFsdWU9IlJpcHJvZHV6aW9uZSIvPg0KCQk8dWl0ZXh0IG5hbWU9IlNDUlVCQkFSU1RBVFVTX05PQVVESU8iIHZhbHVlPSJBdWRpbyBpbmF0dC4iLz4NCgkJPHVpdGV4dCBuYW1lPSJTQ1JVQkJBUlNUQVRVU19WSURQTEFZSU5HIiB2YWx1ZT0iVmlkZW8gaW4gcmlwcm9kdXppb25lIi8+DQoJCTx1aXRleHQgbmFtZT0iU0NSVUJCQVJTVEFUVVNfTE9BRElORyIgdmFsdWU9IkNhcmljYW1lbnRvIi8+DQoJCTx1aXRleHQgbmFtZT0iU0NSVUJCQVJTVEFUVVNfQlVGRkVSSU5HIiB2YWx1ZT0iQnVmZmVyaW5nIi8+DQoJCTx1aXRleHQgbmFtZT0iU0NSVUJCQVJTVEFUVVNfUVVFU1RJT04iIHZhbHVlPSJSaXNwb25kaSBhIGRvbWFuZGEiLz4NCgkJPHVpdGV4dCBuYW1lPSJTQ1JVQkJBUlNUQVRVU19SRVZJRVdRVUlaIiB2YWx1ZT0iUmV2aXNpb25lIGRlbCBxdWl6Ii8+DQoJCTwhLS0gc3Vic3RpdHV0aW9uOiAlbSA9PSBtaW51dGVzIHJlbWFpbmluZyAtLT4NCgkJPCEtLSBzdWJzdGl0dXRpb246ICVzID09IHNlY29uZHMgcmVtYWluaW5nIC0tPg0KCQk8dWl0ZXh0IG5hbWU9IkVMQVBTRUQiIHZhbHVlPSIlbSBNaW51dGkgJXMgU2Vjb25kaSByaW1hbmVudGkiLz4NCgkJPHVpdGV4dCBuYW1lPSJOT1RGT1VORCIgdmFsdWU9Ik5lc3N1biBlbGVtZW50byB0cm92YXRvIi8+DQoJCTx1aXRleHQgbmFtZT0iQVRUQUNITUVOVFMiIHZhbHVlPSJBbGxlZ2F0aS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QuIi8+DQoJCTx1aXRleHQgbmFtZT0iVEFCX1FVSVoiIHZhbHVlPSJRdWl6Ii8+DQoJCTx1aXRleHQgbmFtZT0iVEFCX09VVExJTkUiIHZhbHVlPSJTdHJ1dHR1cmEiLz4NCgkJPHVpdGV4dCBuYW1lPSJUQUJfVEhVTUIiIHZhbHVlPSJNaW5pYXR1cmUiLz4NCgkJPHVpdGV4dCBuYW1lPSJUQUJfTk9URVMiIHZhbHVlPSJOb3RlIi8+DQoJCTx1aXRleHQgbmFtZT0iVEFCX1NFQVJDSCIgdmFsdWU9IkNlcmNhIi8+DQoJCTx1aXRleHQgbmFtZT0iU0xJREVfSEVBRElORyIgdmFsdWU9IlRpdG9sbyBkaWFwb3NpdGl2YSIvPg0KCQk8dWl0ZXh0IG5hbWU9IkRVUkFUSU9OX0hFQURJTkciIHZhbHVlPSJEdXJhdGEiLz4NCgkJPHVpdGV4dCBuYW1lPSJTRUFSQ0hfSEVBRElORyIgdmFsdWU9IkNlcmNhIHRlc3RvOiIvPg0KCQk8dWl0ZXh0IG5hbWU9IlRIVU1CX0hFQURJTkciIHZhbHVlPSJEaWFwb3NpdGl2YSIvPg0KCQk8dWl0ZXh0IG5hbWU9IlRIVU1CX0lORk8iIHZhbHVlPSJUaXRvbG8vVGVtcG8iLz4NCgkJPHVpdGV4dCBuYW1lPSJBVFRBQ0hOQU1FX0hFQURJTkciIHZhbHVlPSJOb21lIGZpbGUiLz4NCgkJPHVpdGV4dCBuYW1lPSJBVFRBQ0hTSVpFX0hFQURJTkciIHZhbHVlPSJEaW1lbnNpb25lIi8+DQoJCTx1aXRleHQgbmFtZT0iU0xJREVfTk9URVMiIHZhbHVlPSJOb3RlIGRpYXBvc2l0aXZhIi8+DQoJCTwhLS1xdWl6IHBvZCBhbmQgbWVzc2FnZSBib3ggdGV4dHMtLT4NCgkJPHVpdGV4dCBuYW1lPSJRVUlaUE9EX1FVSVpfQVRURU1QVCIgdmFsdWU9IlRlbnRhdGl2byBxdWl6OiIvPg0KCQk8dWl0ZXh0IG5hbWU9IlFVSVpQT0RfUVVJWl9BVFRFTVBUX1ZBTFVFIiB2YWx1ZT0iJW4gZGkgJXQiLz4NCgkJPHVpdGV4dCBuYW1lPSJRVUlaUE9EX1FVSVpfU0NPUkUiIHZhbHVlPSJQdW50ZWdnaW86Ii8+DQoJCTx1aXRleHQgbmFtZT0iUVVJWlBPRF9RVUlaX1BBU1NTQ09SRSIgdmFsdWU9IlB1bnRlZ2dpbyBtaW5pbW86Ii8+DQoJCTx1aXRleHQgbmFtZT0iUVVJWlBPRF9RVUlaX01BWFNDT1JFIiB2YWx1ZT0iUHVudGVnZ2lvIG1hc3NpbW86Ii8+DQoJCTx1aXRleHQgbmFtZT0iUVVJWlBPRF9RVUVTQVRNUFRfU1RSIiB2YWx1ZT0iVGVudGF0aXZvOiAlbiBkaSAldCIvPg0KCQk8dWl0ZXh0IG5hbWU9IlFVSVpQT0RfUVVFU1RZUEVfU1RSIiB2YWx1ZT0iVGlwbzogJXMiLz4NCgkJPHVpdGV4dCBuYW1lPSJRVUlaUE9EX1FVRVNUWVBFX0dSRCIgdmFsdWU9IkNvbiB2YWx1dGF6aW9uZSIvPg0KCQk8dWl0ZXh0IG5hbWU9IlFVSVpQT0RfUVVFU1RZUEVfU1ZZIiB2YWx1ZT0iSW5kYWdpbmUiLz4NCgkJPHVpdGV4dCBuYW1lPSJRVUlaUE9EX1FVSVpBVE1QVF9JTkYiIHZhbHVlPSJJbmZpbml0aSIvPg0KCQk8dWl0ZXh0IG5hbWU9IlFVSVpQT0RfUVVFU0FUTVBUX0lORiIgdmFsdWU9IkluZmluaXRpIi8+DQoJCTx1aXRleHQgbmFtZT0iV0FSTklOR01TR19ZRVNTVFJJTkciIHZhbHVlPSJTw6wiLz4NCgkJPHVpdGV4dCBuYW1lPSJXQVJOSU5HTVNHX05PU1RSSU5HIiB2YWx1ZT0iTm8iLz4NCgkJPHVpdGV4dCBuYW1lPSJXQVJOSU5HTVNHX1RJVExFU1RSSU5HIiB2YWx1ZT0iQXZ2ZXJ0ZW56YSBuYXZpZ2F6aW9uZSBxdWl6Ii8+DQoJCTx1aXRleHQgbmFtZT0iV0FSTklOR01TR19NU0dTVFJJTkciIHZhbHVlPSJPY2NvcnJlIGFuY29yYSByaXNwb25kZXJlIGFkIGFsY3VuZSBkb21hbmRlIGRlbCBxdWl6LiYjeEE7JiN4QTtTZSBmYXRlIGNsaWMgc3UgU8OsLCB1c2NpcmV0ZSBkYWwgcXVpei4gRmF0ZSBjbGljIHN1IE5vIHBlciBjb250aW51YXJlIGlsIHF1aXouIi8+DQoJCTx1aXRleHQgbmFtZT0iSU5GT1JNQVRJT05fSDI2NF9GTEFTSFBMQVlFUiIgdmFsdWU9IkxhIHZlcnNpb25lIGRpIEZsYXNoIFBsYXllciBhdHR1YWxtZW50ZSBpbnN0YWxsYXRhIG5vbiBzdXBwb3J0YSBxdWVzdG8gdmlkZW8uIEZhdGUgY2xpYyBzdWxsJ2FyZWEgZGVsIHZpZGVvIHBlciBzY2FyaWNhcmUgbCd1bHRpbWEgdmVyc2lvbmUgZGkgRmxhc2ggUGxheWVy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3N0cmEgYmFycmEgbGF0ZXJhbGUgYWkgcGFydGVjaXBhbnRpIi8+DQoJCTx1aXRleHQgbmFtZT0iTVVURSIgdmFsdWU9IkRpc2F0dGl2YSBhdWRpbyIvPg0KCQk8dWl0ZXh0IG5hbWU9IkRPQ1dSQVBfVElUTEUiIHZhbHVlPSJBbGxlZ2F0byBmaWxlIFByZXNlbnRlciIvPg0KCQk8dWl0ZXh0IG5hbWU9IkRPQ1dSQVBfTVNHIiB2YWx1ZT0iU2FsdmEgaW4gUmlzb3JzZSBkZWwgY29tcHV0ZXIiLz4NCgkJPHVpdGV4dCBuYW1lPSJET0NXUkFQX1BST01QVCIgdmFsdWU9IkNsaWMgcGVyIHNjYXJpY2FyZSIvPg0KCTwvbGFuZ3VhZ2U+DQoJPGxhbmd1YWdlIGlkPSJubC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EgJW4iLz4NCgkJPCEtLSBzdWJzdGl0dXRpb246ICVuID09IHNsaWRlIG51bWJlciAtLT4NCgkJPCEtLSBzdWJzdGl0dXRpb246ICV0ID09IHRvdGFsIHNsaWRlIGNvdW50IC0tPg0KCQk8dWl0ZXh0IG5hbWU9IlNDUlVCQkFSU1RBVFVTX1NMSURFSU5GTyIgdmFsdWU9IkRpYSAlbiAvICV0IHwgIi8+DQoJCTx1aXRleHQgbmFtZT0iU0NSVUJCQVJTVEFUVVNfU1RPUFBFRCIgdmFsdWU9Ikdlc3RvcHQiLz4NCgkJPHVpdGV4dCBuYW1lPSJTQ1JVQkJBUlNUQVRVU19QTEFZSU5HIiB2YWx1ZT0iQWZzcGVsZW4iLz4NCgkJPHVpdGV4dCBuYW1lPSJTQ1JVQkJBUlNUQVRVU19OT0FVRElPIiB2YWx1ZT0iR2VlbiBhdWRpbyIvPg0KCQk8dWl0ZXh0IG5hbWU9IlNDUlVCQkFSU1RBVFVTX1ZJRFBMQVlJTkciIHZhbHVlPSJWaWRlbyBhZnNwZWxlbiIvPg0KCQk8dWl0ZXh0IG5hbWU9IlNDUlVCQkFSU1RBVFVTX0xPQURJTkciIHZhbHVlPSJMYWRlbiIvPg0KCQk8dWl0ZXh0IG5hbWU9IlNDUlVCQkFSU1RBVFVTX0JVRkZFUklORyIgdmFsdWU9IkJ1ZmZlcmVuIi8+DQoJCTx1aXRleHQgbmFtZT0iU0NSVUJCQVJTVEFUVVNfUVVFU1RJT04iIHZhbHVlPSJWcmFhZyBtZXQgYW50d29vcmQiLz4NCgkJPHVpdGV4dCBuYW1lPSJTQ1JVQkJBUlNUQVRVU19SRVZJRVdRVUlaIiB2YWx1ZT0iUXVpeiBjb250cm9sZXJlbiIvPg0KCQk8IS0tIHN1YnN0aXR1dGlvbjogJW0gPT0gbWludXRlcyByZW1haW5pbmcgLS0+DQoJCTwhLS0gc3Vic3RpdHV0aW9uOiAlcyA9PSBzZWNvbmRzIHJlbWFpbmluZyAtLT4NCgkJPHVpdGV4dCBuYW1lPSJFTEFQU0VEIiB2YWx1ZT0iRXIgcmVzdGVyZW4gJW0gbWludXRlbiAlcyBzZWNvbmRlbiIvPg0KCQk8dWl0ZXh0IG5hbWU9Ik5PVEZPVU5EIiB2YWx1ZT0iTmlldHMgZ2V2b25kZW4iLz4NCgkJPHVpdGV4dCBuYW1lPSJBVFRBQ0hNRU5UUyIgdmFsdWU9IkJpamxhZ2VuIi8+DQoJCTwhLS0gc3Vic3RpdHV0aW9uOiAlcCA9PSBjdXJyZW50IHNwZWFrZXIncyB0aXRsZSAtLT4NCgkJPHVpdGV4dCBuYW1lPSJCSU9XSU5fVElUTEUiIHZhbHVlPSJCaW9ncmFmaWU6ICVwIi8+DQoJCTx1aXRleHQgbmFtZT0iQklPQlROX1RJVExFIiB2YWx1ZT0iQmlvZ3JhZmllIi8+DQoJCTx1aXRleHQgbmFtZT0iRElWSURFUkJUTl9USVRMRSIgdmFsdWU9InwiLz4NCgkJPHVpdGV4dCBuYW1lPSJDT05UQUNUQlROX1RJVExFIiB2YWx1ZT0iQ29udGFjdCIvPg0KCQk8dWl0ZXh0IG5hbWU9IlRBQl9RVUlaIiB2YWx1ZT0iUXVpeiIvPg0KCQk8dWl0ZXh0IG5hbWU9IlRBQl9PVVRMSU5FIiB2YWx1ZT0iT3ZlcnppY2h0Ii8+DQoJCTx1aXRleHQgbmFtZT0iVEFCX1RIVU1CIiB2YWx1ZT0iTWluaWF0dXVyIi8+DQoJCTx1aXRleHQgbmFtZT0iVEFCX05PVEVTIiB2YWx1ZT0iTm90aXRpZXMiLz4NCgkJPHVpdGV4dCBuYW1lPSJUQUJfU0VBUkNIIiB2YWx1ZT0iWm9la2VuIi8+DQoJCTx1aXRleHQgbmFtZT0iU0xJREVfSEVBRElORyIgdmFsdWU9IlRpdGVsIHZhbiBkaWEiLz4NCgkJPHVpdGV4dCBuYW1lPSJEVVJBVElPTl9IRUFESU5HIiB2YWx1ZT0iRHV1ciIvPg0KCQk8dWl0ZXh0IG5hbWU9IlNFQVJDSF9IRUFESU5HIiB2YWx1ZT0iWm9la2VuIG5hYXIgdGVrc3Q6Ii8+DQoJCTx1aXRleHQgbmFtZT0iVEhVTUJfSEVBRElORyIgdmFsdWU9IkRpYSIvPg0KCQk8dWl0ZXh0IG5hbWU9IlRIVU1CX0lORk8iIHZhbHVlPSJUaXRlbC9kdXVyIHZhbiBkaWEiLz4NCgkJPHVpdGV4dCBuYW1lPSJBVFRBQ0hOQU1FX0hFQURJTkciIHZhbHVlPSJCZXN0YW5kc25hYW0iLz4NCgkJPHVpdGV4dCBuYW1lPSJBVFRBQ0hTSVpFX0hFQURJTkciIHZhbHVlPSJHcm9vdHRlIi8+DQoJCTx1aXRleHQgbmFtZT0iU0xJREVfTk9URVMiIHZhbHVlPSJEaWFub3RpdGllcyIvPg0KCQk8IS0tcXVpeiBwb2QgYW5kIG1lc3NhZ2UgYm94IHRleHRzLS0+DQoJCTx1aXRleHQgbmFtZT0iUVVJWlBPRF9RVUlaX0FUVEVNUFQiIHZhbHVlPSJRdWl6cG9naW5nOiIvPg0KCQk8dWl0ZXh0IG5hbWU9IlFVSVpQT0RfUVVJWl9BVFRFTVBUX1ZBTFVFIiB2YWx1ZT0iJW4gdmFuICV0Ii8+DQoJCTx1aXRleHQgbmFtZT0iUVVJWlBPRF9RVUlaX1NDT1JFIiB2YWx1ZT0iQmVoYWFsZGUgc2NvcmU6Ii8+DQoJCTx1aXRleHQgbmFtZT0iUVVJWlBPRF9RVUlaX1BBU1NTQ09SRSIgdmFsdWU9IlZvbGRvZW5kZSBzY29yZToiLz4NCgkJPHVpdGV4dCBuYW1lPSJRVUlaUE9EX1FVSVpfTUFYU0NPUkUiIHZhbHVlPSJNYXhpbWFhbCBoYWFsYmFyZSBzY29yZToiLz4NCgkJPHVpdGV4dCBuYW1lPSJRVUlaUE9EX1FVRVNBVE1QVF9TVFIiIHZhbHVlPSJQb2dpbmc6ICVuIHZhbiAldCIvPg0KCQk8dWl0ZXh0IG5hbWU9IlFVSVpQT0RfUVVFU1RZUEVfU1RSIiB2YWx1ZT0iVHlwZTogJXMiLz4NCgkJPHVpdGV4dCBuYW1lPSJRVUlaUE9EX1FVRVNUWVBFX0dSRCIgdmFsdWU9IlRlbHQgdm9vciBzY29yZSIvPg0KCQk8dWl0ZXh0IG5hbWU9IlFVSVpQT0RfUVVFU1RZUEVfU1ZZIiB2YWx1ZT0iRW5xdcOqdGUiLz4NCgkJPHVpdGV4dCBuYW1lPSJRVUlaUE9EX1FVSVpBVE1QVF9JTkYiIHZhbHVlPSJPbmJlcGVya3QiLz4NCgkJPHVpdGV4dCBuYW1lPSJRVUlaUE9EX1FVRVNBVE1QVF9JTkYiIHZhbHVlPSJPbmJlcGVya3QiLz4NCgkJPHVpdGV4dCBuYW1lPSJXQVJOSU5HTVNHX1lFU1NUUklORyIgdmFsdWU9IkphIi8+DQoJCTx1aXRleHQgbmFtZT0iV0FSTklOR01TR19OT1NUUklORyIgdmFsdWU9Ik5lZSIvPg0KCQk8dWl0ZXh0IG5hbWU9IldBUk5JTkdNU0dfVElUTEVTVFJJTkciIHZhbHVlPSJXYWFyc2NodXdpbmcgbWV0IGJldHJla2tpbmcgdG90IHF1aXpuYXZpZ2F0aWUiLz4NCgkJPHVpdGV4dCBuYW1lPSJXQVJOSU5HTVNHX01TR1NUUklORyIgdmFsdWU9IlUgaGVidCBuaWV0IGFsbGUgdnJhZ2VuIGluIGRlemUgcXVpeiBiZWFudHdvb3JkLiYjeEE7JiN4QTtLbGlrIG9wIEphIG9tIGRlIHF1aXogYWYgdGUgc2x1aXRlbi4gS2xpayBvcCBOZWUgb20gZGUgcXVpeiB2b29ydCB0ZSB6ZXR0ZW4uIi8+DQoJCTx1aXRleHQgbmFtZT0iSU5GT1JNQVRJT05fSDI2NF9GTEFTSFBMQVlFUiIgdmFsdWU9IkRlemUgdmlkZW8gd29yZHQgbmlldCBvbmRlcnN0ZXVuZCBkb29yIGRlIHZlcnNpZSB2YW4gRmxhc2ggUGxheWVyIGRpZSBtb21lbnRlZWwgb3AgdXcgY29tcHV0ZXIgaXMgZ2XDr25zdGFsbGVlcmQuIEtsaWsgaW4gZGUgdmlkZW8gb20gZGUgbmlldXdzdGUgRmxhc2ggUGxheWVyIHRlIGRvd25sb2FkZW4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lppanBhbmVlbCBhYW4gZGVlbG5lbWVycyB3ZWVyZ2V2ZW4iLz4NCgkJPHVpdGV4dCBuYW1lPSJNVVRFIiB2YWx1ZT0iRGVtcGVuIi8+DQoJCTx1aXRleHQgbmFtZT0iRE9DV1JBUF9USVRMRSIgdmFsdWU9IlByZXNlbnRlci1iZXN0YW5kc2JpamxhZ2UiLz4NCgkJPHVpdGV4dCBuYW1lPSJET0NXUkFQX01TRyIgdmFsdWU9Ik9wc2xhYW4gaW4gRGV6ZSBjb21wdXRlciIvPg0KCQk8dWl0ZXh0IG5hbWU9IkRPQ1dSQVBfUFJPTVBUIiB2YWx1ZT0iS2xpayBvbSB0ZSBkb3dubG9hZGVuIi8+DQoJPC9sYW5ndWFnZT4NCgk8bGFuZ3VhZ2UgaWQ9ImNuIj4NCgkJPCEtLSBmb3JtYXQgZm9yIHVpZm9udCB2YWx1ZSBpcyAiZm9udCxzaXplLGlzYm9sZCxpc2l0YWxpYyxpc3NoYWRvd2VkIiAtLT4NCgkJPHVpZm9udCBuYW1lPSJGT05UX1FVSVpaSU5HIiB2YWx1ZT0i5a6L5L2TLTE4MDMwLDEwLGZhbHNlLGZhbHNlLGZhbHNlIi8+DQoJCTx1aWZvbnQgbmFtZT0iRk9OVF9TQ1JVQlNUQVRVUyIgdmFsdWU9IuWui+S9ky0xODAzMCwxMCx0cnVlLGZhbHNlLHRydWUiLz4NCgkJPHVpZm9udCBuYW1lPSJGT05UX1NDUlVCVElNRSIgdmFsdWU9IuWui+S9ky0xODAzMCwxMCxmYWxzZSxmYWxzZSx0cnVlIi8+DQoJCTx1aWZvbnQgbmFtZT0iRk9OVF9FTEFQU0VEVElNRSIgdmFsdWU9IuWui+S9ky0xODAzMCwxMCx0cnVlLGZhbHNlLHRydWUiLz4NCgkJPHVpZm9udCBuYW1lPSJGT05UX1VUSUxTTUVOVSIgdmFsdWU9IuWui+S9ky0xODAzMCwxMCx0cnVlLGZhbHNlLGZhbHNlIi8+DQoJCTx1aWZvbnQgbmFtZT0iRk9OVF9UQUJTIiB2YWx1ZT0i5a6L5L2TLTE4MDMwLDE0LHRydWUsZmFsc2UsdHJ1ZSIvPg0KCQk8dWlmb250IG5hbWU9IkZPTlRfUFJFU0VOVEFUSU9OTkFNRSIgdmFsdWU9IuWui+S9ky0xODAzMCwxNCxmYWxzZSxmYWxzZSx0cnVlIi8+DQoJCTx1aWZvbnQgbmFtZT0iRk9OVF9QUkVTRU5URVJOQU1FIiB2YWx1ZT0i5a6L5L2TLTE4MDMwLDE0LHRydWUsZmFsc2UsdHJ1ZSIvPg0KCQk8dWlmb250IG5hbWU9IkZPTlRfUFJFU0VOVEVSVElUTEUiIHZhbHVlPSLlrovkvZMtMTgwMzAsMTMsZmFsc2UsZmFsc2UsdHJ1ZSIvPg0KCQk8dWlmb250IG5hbWU9IkZPTlRfQklPQlROIiB2YWx1ZT0i5a6L5L2TLTE4MDMwLDEwLGZhbHNlLGZhbHNlLHRydWUiLz4NCgkJPHVpZm9udCBuYW1lPSJGT05UX05PVEVTIiB2YWx1ZT0i5a6L5L2TLTE4MDMwLDEyLGZhbHNlLGZhbHNlLGZhbHNlIi8+DQoJCTx1aWZvbnQgbmFtZT0iRk9OVF9PVVRMSU5FIiB2YWx1ZT0i5a6L5L2TLTE4MDMwLDEyLGZhbHNlLGZhbHNlLHRydWUiLz4NCgkJPHVpZm9udCBuYW1lPSJGT05UX1NFQVJDSCIgdmFsdWU9IuWui+S9ky0xODAzMCwxMixmYWxzZSxmYWxzZSx0cnVlIi8+DQoJCTx1aWZvbnQgbmFtZT0iRk9OVF9USFVNQiIgdmFsdWU9IuWui+S9ky0xODAzMCwxMCxmYWxzZSxmYWxzZSx0cnVlIi8+DQoJCTx1aWZvbnQgbmFtZT0iRk9OVF9CSU9XSU4iIHZhbHVlPSLlrovkvZMtMTgwMzAsMTIsZmFsc2UsZmFsc2UsZmFsc2UiLz4NCgkJPHVpZm9udCBuYW1lPSJGT05UX0xJU1RIRUFESU5HIiB2YWx1ZT0i5a6L5L2TLTE4MDMwLDEwLGZhbHNlLGZhbHNlLGZhbHNlIi8+DQoJCTx1aWZvbnQgbmFtZT0iRk9OVF9XSU5USVRMRSIgdmFsdWU9IuWui+S9ky0xODAzMCwxMCxmYWxzZSxmYWxzZSx0cnVlIi8+DQoJCTx1aWZvbnQgbmFtZT0iRk9OVF9BVFRBQ0hNRU5UUyIgdmFsdWU9IuWui+S9ky0xODAzMCwxMixmYWxzZSxmYWxzZSx0cnVlIi8+DQoJCTwhLS1xdWl6IHBvZCBhbmQgbWVzc2FnZSBib3ggdGV4dCBmb250cy0tPg0KCQk8dWlmb250IG5hbWU9IkZPTlRfTVNHQk9YX1dJTlRJVExFIiB2YWx1ZT0i5a6L5L2TLTE4MDMwLDEyLHRydWUsZmFsc2UsdHJ1ZSIvPg0KCQk8dWlmb250IG5hbWU9IkZPTlRfTVNHQk9YX01TRyIgdmFsdWU9IuWui+S9ky0xODAzMCwxMixmYWxzZSxmYWxzZSx0cnVlIi8+DQoJCTx1aWZvbnQgbmFtZT0iRk9OVF9NU0dCT1hfT1BUSU9OUyIgdmFsdWU9IuWui+S9ky0xODAzMCwxMCx0cnVlLGZhbHNlLHRydWUiLz4NCgkJPHVpZm9udCBuYW1lPSJGT05UX1FVSVpQT0RfUVVJWl9USVRMRSIgdmFsdWU9IuWui+S9ky0xODAzMCwxMix0cnVlLGZhbHNlLHRydWUiLz4NCgkJPHVpZm9udCBuYW1lPSJGT05UX1FVSVpQT0RfUVVJWl9BVFRFTVBUIiB2YWx1ZT0i5a6L5L2TLTE4MDMwLDEwLGZhbHNlLGZhbHNlLHRydWUiLz4NCgkJPHVpZm9udCBuYW1lPSJGT05UX1FVSVpQT0RfUVVJWl9BVFRFTVBUX1ZBTFVFIiB2YWx1ZT0i5a6L5L2TLTE4MDMwLDEwLHRydWUsZmFsc2UsdHJ1ZSIvPg0KCQk8dWlmb250IG5hbWU9IkZPTlRfUVVJWlBPRF9RVUVTVElPTl9TQ09SRSIgdmFsdWU9IuWui+S9ky0xODAzMCwxMCxmYWxzZSxmYWxzZSx0cnVlIi8+DQoJCTx1aWZvbnQgbmFtZT0iRk9OVF9RVUlaUE9EX1FVRVNUSU9OX1NDT1JFX1ZBTFVFIiB2YWx1ZT0i5a6L5L2TLTE4MDMwLDEwLHRydWUsZmFsc2UsdHJ1ZSIvPg0KCQk8dWlmb250IG5hbWU9IkZPTlRfUVVJWlBPRF9RVUVTVElPTl9BVFRFTVBUIiB2YWx1ZT0i5a6L5L2TLTE4MDMwLDEwLGZhbHNlLGZhbHNlLHRydWUiLz4NCgkJPHVpZm9udCBuYW1lPSJGT05UX1FVSVpQT0RfUVVFU1RJT05fQVRURU1QVF9WQUxVRSIgdmFsdWU9IuWui+S9ky0xODAzMCwxMCx0cnVlLGZhbHNlLHRydWUiLz4NCgkJPHVpZm9udCBuYW1lPSJGT05UX1FVSVpQT0RfUVVFU1RJT05fVEFHIiB2YWx1ZT0i5a6L5L2TLTE4MDMwLDEyLHRydWUsZmFsc2UsdHJ1ZSIvPg0KCQk8dWlmb250IG5hbWU9IkZPTlRfUVVJWlBPRF9RVUlaX1FVRVNUSU9OX0NPVU5UIiB2YWx1ZT0i5a6L5L2TLTE4MDMwLDEwLGZhbHNlLGZhbHNlLHRydWUiLz4NCgkJPHVpZm9udCBuYW1lPSJGT05UX1FVSVpQT0RfUVVJWl9RVUVTVElPTl9DT1VOVF9WQUxVRSIgdmFsdWU9IuWui+S9ky0xODAzMCwxMCx0cnVlLGZhbHNlLHRydWUiLz4NCgkJPHVpZm9udCBuYW1lPSJGT05UX1FVSVpQT0RfUVVJWl9RVUVTVElPTl9BVFRFTVBURUQiIHZhbHVlPSLlrovkvZMtMTgwMzAsMTAsZmFsc2UsZmFsc2UsdHJ1ZSIvPg0KCQk8dWlmb250IG5hbWU9IkZPTlRfUVVJWlBPRF9RVUlaX1FVRVNUSU9OX0FUVEVNUFRFRF9WQUxVRSIgdmFsdWU9IuWui+S9ky0xODAzMCwxMCx0cnVlLGZhbHNlLHRydWUiLz4NCgkJPHVpZm9udCBuYW1lPSJGT05UX1FVSVpQT0RfUVVJWl9TQ09SRV9UQUciIHZhbHVlPSLlrovkvZMtMTgwMzAsMTIsdHJ1ZSxmYWxzZSx0cnVlIi8+DQoJCTx1aWZvbnQgbmFtZT0iRk9OVF9RVUlaUE9EX1FVSVpfU0NPUkUiIHZhbHVlPSLlrovkvZMtMTgwMzAsMTAsZmFsc2UsZmFsc2UsdHJ1ZSIvPg0KCQk8dWlmb250IG5hbWU9IkZPTlRfUVVJWlBPRF9RVUlaX1NDT1JFX1ZBTFVFIiB2YWx1ZT0i5a6L5L2TLTE4MDMwLDEwLHRydWUsZmFsc2UsdHJ1ZSIvPg0KCQk8dWlmb250IG5hbWU9IkZPTlRfUVVJWlBPRF9RVUlaX01BWFNDT1JFIiB2YWx1ZT0i5a6L5L2TLTE4MDMwLDEwLGZhbHNlLGZhbHNlLHRydWUiLz4NCgkJPHVpZm9udCBuYW1lPSJGT05UX1FVSVpQT0RfUVVJWl9NQVhTQ09SRV9WQUxVRSIgdmFsdWU9IuWui+S9ky0xODAzMCwxMCx0cnVlLGZhbHNlLHRydWUiLz4NCgkJPHVpZm9udCBuYW1lPSJGT05UX1FVSVpQT0RfUVVJWl9QQVNTU0NPUkUiIHZhbHVlPSLlrovkvZMtMTgwMzAsMTAsZmFsc2UsZmFsc2UsdHJ1ZSIvPg0KCQk8dWlmb250IG5hbWU9IkZPTlRfUVVJWlBPRF9RVUlaX1BBU1NTQ09SRV9WQUxVRSIgdmFsdWU9IuWui+S9ky0xODAzMCwxMCx0cnVlLGZhbHNlLHRydWUiLz4NCgkJPCEtLSB1aXRleHQgLS0+DQoJCTwhLS0gc3Vic3RpdHV0aW9uOiAlbiA9PSBzbGlkZSBudW1iZXIgLS0+DQoJCTx1aXRleHQgbmFtZT0iVU5OQU1FRFNMSURFVElUTEUiIHZhbHVlPSLlubvnga/niYcgJW4iLz4NCgkJPCEtLSBzdWJzdGl0dXRpb246ICVuID09IHNsaWRlIG51bWJlciAtLT4NCgkJPCEtLSBzdWJzdGl0dXRpb246ICV0ID09IHRvdGFsIHNsaWRlIGNvdW50IC0tPg0KCQk8dWl0ZXh0IG5hbWU9IlNDUlVCQkFSU1RBVFVTX1NMSURFSU5GTyIgdmFsdWU9IuW5u+eBr+eJhyAlbiAvICV0IHwgIi8+DQoJCTx1aXRleHQgbmFtZT0iU0NSVUJCQVJTVEFUVVNfU1RPUFBFRCIgdmFsdWU9IuW3suWBnOatoiIvPg0KCQk8dWl0ZXh0IG5hbWU9IlNDUlVCQkFSU1RBVFVTX1BMQVlJTkciIHZhbHVlPSLmraPlnKjmkq3mlL4iLz4NCgkJPHVpdGV4dCBuYW1lPSJTQ1JVQkJBUlNUQVRVU19OT0FVRElPIiB2YWx1ZT0i5peg6Z+z6aKRIi8+DQoJCTx1aXRleHQgbmFtZT0iU0NSVUJCQVJTVEFUVVNfVklEUExBWUlORyIgdmFsdWU9IuinhumikeaSreaUviIvPg0KCQk8dWl0ZXh0IG5hbWU9IlNDUlVCQkFSU1RBVFVTX0xPQURJTkciIHZhbHVlPSLmraPlnKjovb3lhaUiLz4NCgkJPHVpdGV4dCBuYW1lPSJTQ1JVQkJBUlNUQVRVU19CVUZGRVJJTkciIHZhbHVlPSLmraPlnKjov5vooYznvJPlhrLlpITnkIYiLz4NCgkJPHVpdGV4dCBuYW1lPSJTQ1JVQkJBUlNUQVRVU19RVUVTVElPTiIgdmFsdWU9IuWbnuetlOmXrumimCIvPg0KCQk8dWl0ZXh0IG5hbWU9IlNDUlVCQkFSU1RBVFVTX1JFVklFV1FVSVoiIHZhbHVlPSLmraPlnKjlrqHpmIXmtYvpqowiLz4NCgkJPCEtLSBzdWJzdGl0dXRpb246ICVtID09IG1pbnV0ZXMgcmVtYWluaW5nIC0tPg0KCQk8IS0tIHN1YnN0aXR1dGlvbjogJXMgPT0gc2Vjb25kcyByZW1haW5pbmcgLS0+DQoJCTx1aXRleHQgbmFtZT0iRUxBUFNFRCIgdmFsdWU9IuWJqeS9mSAlbSDliIbpkp8gJXMg56eSIi8+DQoJCTx1aXRleHQgbmFtZT0iTk9URk9VTkQiIHZhbHVlPSLmnKrmib7liLDku7vkvZXlhoXlrrkiLz4NCgkJPHVpdGV4dCBuYW1lPSJBVFRBQ0hNRU5UUyIgdmFsdWU9IumZhOS7tiIvPg0KCQk8IS0tIHN1YnN0aXR1dGlvbjogJXAgPT0gY3VycmVudCBzcGVha2VyJ3MgdGl0bGUgLS0+DQoJCTx1aXRleHQgbmFtZT0iQklPV0lOX1RJVExFIiB2YWx1ZT0i5Liq5Lq6566A5LuLOiAlcCIvPg0KCQk8dWl0ZXh0IG5hbWU9IkJJT0JUTl9USVRMRSIgdmFsdWU9IuS4quS6uueugOS7iyIvPg0KCQk8dWl0ZXh0IG5hbWU9IkRJVklERVJCVE5fVElUTEUiIHZhbHVlPSJ8Ii8+DQoJCTx1aXRleHQgbmFtZT0iQ09OVEFDVEJUTl9USVRMRSIgdmFsdWU9IuiBlOezu+aWueW8jyIvPg0KCQk8dWl0ZXh0IG5hbWU9IlRBQl9RVUlaIiB2YWx1ZT0i5rWL6aqMIi8+DQoJCTx1aXRleHQgbmFtZT0iVEFCX09VVExJTkUiIHZhbHVlPSLlpKfnurIiLz4NCgkJPHVpdGV4dCBuYW1lPSJUQUJfVEhVTUIiIHZhbHVlPSLnvKnnlaXlm74iLz4NCgkJPHVpdGV4dCBuYW1lPSJUQUJfTk9URVMiIHZhbHVlPSLlpIfms6giLz4NCgkJPHVpdGV4dCBuYW1lPSJUQUJfU0VBUkNIIiB2YWx1ZT0i5pCc57SiIi8+DQoJCTx1aXRleHQgbmFtZT0iU0xJREVfSEVBRElORyIgdmFsdWU9IuW5u+eBr+eJh+agh+mimCIvPg0KCQk8dWl0ZXh0IG5hbWU9IkRVUkFUSU9OX0hFQURJTkciIHZhbHVlPSLmjIHnu63ml7bpl7QiLz4NCgkJPHVpdGV4dCBuYW1lPSJTRUFSQ0hfSEVBRElORyIgdmFsdWU9IuaQnOe0ouaWh+acrDoiLz4NCgkJPHVpdGV4dCBuYW1lPSJUSFVNQl9IRUFESU5HIiB2YWx1ZT0i5bm754Gv54mHIi8+DQoJCTx1aXRleHQgbmFtZT0iVEhVTUJfSU5GTyIgdmFsdWU9IuW5u+eBr+eJh+agh+mimC/mjIHnu63ml7bpl7QiLz4NCgkJPHVpdGV4dCBuYW1lPSJBVFRBQ0hOQU1FX0hFQURJTkciIHZhbHVlPSLmlofku7blkI0iLz4NCgkJPHVpdGV4dCBuYW1lPSJBVFRBQ0hTSVpFX0hFQURJTkciIHZhbHVlPSLlpKflsI8iLz4NCgkJPHVpdGV4dCBuYW1lPSJTTElERV9OT1RFUyIgdmFsdWU9IuW5u+eBr+eJh+Wkh+azqCIvPg0KCQk8IS0tcXVpeiBwb2QgYW5kIG1lc3NhZ2UgYm94IHRleHRzLS0+DQoJCTx1aXRleHQgbmFtZT0iUVVJWlBPRF9RVUlaX0FUVEVNUFQiIHZhbHVlPSLmtYvpqozlsJ3or5XmrKHmlbA6Ii8+DQoJCTx1aXRleHQgbmFtZT0iUVVJWlBPRF9RVUlaX0FUVEVNUFRfVkFMVUUiIHZhbHVlPSLnrKwgJW4g5qyh77yM5YWxICV0IOasoSIvPg0KCQk8dWl0ZXh0IG5hbWU9IlFVSVpQT0RfUVVJWl9TQ09SRSIgdmFsdWU9IuW+l+WIhjoiLz4NCgkJPHVpdGV4dCBuYW1lPSJRVUlaUE9EX1FVSVpfUEFTU1NDT1JFIiB2YWx1ZT0i5Y+K5qC85YiG5pWwOiIvPg0KCQk8dWl0ZXh0IG5hbWU9IlFVSVpQT0RfUVVJWl9NQVhTQ09SRSIgdmFsdWU9IuacgOmrmOWIhuaVsDoiLz4NCgkJPHVpdGV4dCBuYW1lPSJRVUlaUE9EX1FVRVNBVE1QVF9TVFIiIHZhbHVlPSLlsJ3or5XmrKHmlbA6IOesrCAlbiDmrKHvvIzlhbEgJXQg5qyhIi8+DQoJCTx1aXRleHQgbmFtZT0iUVVJWlBPRF9RVUVTVFlQRV9TVFIiIHZhbHVlPSLnsbvlnos6ICVzIi8+DQoJCTx1aXRleHQgbmFtZT0iUVVJWlBPRF9RVUVTVFlQRV9HUkQiIHZhbHVlPSLor4TnuqciLz4NCgkJPHVpdGV4dCBuYW1lPSJRVUlaUE9EX1FVRVNUWVBFX1NWWSIgdmFsdWU9Iuiwg+afpSIvPg0KCQk8dWl0ZXh0IG5hbWU9IlFVSVpQT0RfUVVJWkFUTVBUX0lORiIgdmFsdWU9IuaXoOmZkCIvPg0KCQk8dWl0ZXh0IG5hbWU9IlFVSVpQT0RfUVVFU0FUTVBUX0lORiIgdmFsdWU9IuaXoOmZkCIvPg0KCQk8dWl0ZXh0IG5hbWU9IldBUk5JTkdNU0dfWUVTU1RSSU5HIiB2YWx1ZT0i5pivIi8+DQoJCTx1aXRleHQgbmFtZT0iV0FSTklOR01TR19OT1NUUklORyIgdmFsdWU9IuWQpiIvPg0KCQk8dWl0ZXh0IG5hbWU9IldBUk5JTkdNU0dfVElUTEVTVFJJTkciIHZhbHVlPSLmtYvpqozlr7zoiKrorablkYoiLz4NCgkJPHVpdGV4dCBuYW1lPSJXQVJOSU5HTVNHX01TR1NUUklORyIgdmFsdWU9IuatpOa1i+mqjOS4reacieacquWwneivleS9nOetlOeahOmXrumimOOAgiYjeEE7JiN4QTvljZXlh7vigJzmmK/igJ3pgIDlh7rmraTmtYvpqozjgILljZXlh7vigJzlkKbigJ3nu6fnu63mtYvpqozjgIIiLz4NCgkJPHVpdGV4dCBuYW1lPSJJTkZPUk1BVElPTl9IMjY0X0ZMQVNIUExBWUVSIiB2YWx1ZT0i5b2T5YmN5a6J6KOF5Zyo5oKo55qE6K6h566X5py65LiK55qEIEZsYXNoIFBsYXllciDniYjmnKzkuI3mlK/mjIHor6Xop4bpopHjgILljZXlh7vop4bpopHljLrln5/kuIvovb3mnIDmlrDniYjmnKznmoQgRmxhc2ggUGxheWVy44CC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WQkeWPguWKoOiAheaYvuekuuaPkOimgeagjyIvPg0KCQk8dWl0ZXh0IG5hbWU9Ik1VVEUiIHZhbHVlPSLpnZnpn7MiLz4NCgkJPHVpdGV4dCBuYW1lPSJET0NXUkFQX1RJVExFIiB2YWx1ZT0iUHJlc2VudGVyIOaWh+S7tumZhOS7tiIvPg0KCQk8dWl0ZXh0IG5hbWU9IkRPQ1dSQVBfTVNHIiB2YWx1ZT0i5L+d5a2Y5Yiw5oiR55qE6K6h566X5py6Ii8+DQoJCTx1aXRleHQgbmFtZT0iRE9DV1JBUF9QUk9NUFQiIHZhbHVlPSLljZXlh7vku6XkuIvovb0iLz4NCgk8L2xhbmd1YWdlPg0KCTxsYW5ndWFnZSBpZD0idHI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heXQgJW4iLz4NCgkJPCEtLSBzdWJzdGl0dXRpb246ICVuID09IHNsaWRlIG51bWJlciAtLT4NCgkJPCEtLSBzdWJzdGl0dXRpb246ICV0ID09IHRvdGFsIHNsaWRlIGNvdW50IC0tPg0KCQk8dWl0ZXh0IG5hbWU9IlNDUlVCQkFSU1RBVFVTX1NMSURFSU5GTyIgdmFsdWU9IlNsYXl0ICVuIC8gJXQgfCAiLz4NCgkJPHVpdGV4dCBuYW1lPSJTQ1JVQkJBUlNUQVRVU19TVE9QUEVEIiB2YWx1ZT0iRHVyZHVydWxkdSIvPg0KCQk8dWl0ZXh0IG5hbWU9IlNDUlVCQkFSU1RBVFVTX1BMQVlJTkciIHZhbHVlPSJPeW5hdMSxbMSxeW9yIi8+DQoJCTx1aXRleHQgbmFtZT0iU0NSVUJCQVJTVEFUVVNfTk9BVURJTyIgdmFsdWU9IlNlcyBZb2siLz4NCgkJPHVpdGV4dCBuYW1lPSJTQ1JVQkJBUlNUQVRVU19WSURQTEFZSU5HIiB2YWx1ZT0iVmlkZW8gT3luYXTEsWzEsXlvciIvPg0KCQk8dWl0ZXh0IG5hbWU9IlNDUlVCQkFSU1RBVFVTX0xPQURJTkciIHZhbHVlPSJZw7xrbGVuaXlvciIvPg0KCQk8dWl0ZXh0IG5hbWU9IlNDUlVCQkFSU1RBVFVTX0JVRkZFUklORyIgdmFsdWU9IkFyYWJlbGxlxJ9lIEFsxLFuxLF5b3IiLz4NCgkJPHVpdGV4dCBuYW1lPSJTQ1JVQkJBUlNUQVRVU19RVUVTVElPTiIgdmFsdWU9IlNvcnV5dSBZYW7EsXRsYSIvPg0KCQk8dWl0ZXh0IG5hbWU9IlNDUlVCQkFSU1RBVFVTX1JFVklFV1FVSVoiIHZhbHVlPSJTxLFuYXYgxLBuY2VsZW5peW9yIi8+DQoJCTwhLS0gc3Vic3RpdHV0aW9uOiAlbSA9PSBtaW51dGVzIHJlbWFpbmluZyAtLT4NCgkJPCEtLSBzdWJzdGl0dXRpb246ICVzID09IHNlY29uZHMgcmVtYWluaW5nIC0tPg0KCQk8dWl0ZXh0IG5hbWU9IkVMQVBTRUQiIHZhbHVlPSIlbSBEYWtpa2EgJXMgU2FuaXllIEthbGTEsSIvPg0KCQk8dWl0ZXh0IG5hbWU9Ik5PVEZPVU5EIiB2YWx1ZT0iSGVyaGFuZ2kgQmlyIMWeZXkgQnVsdW5tYWTEsSIvPg0KCQk8dWl0ZXh0IG5hbWU9IkFUVEFDSE1FTlRTIiB2YWx1ZT0iRWtsZXI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LEsHJ0aWJhdCIvPg0KCQk8dWl0ZXh0IG5hbWU9IlRBQl9RVUlaIiB2YWx1ZT0iU8SxbmF2Ii8+DQoJCTx1aXRleHQgbmFtZT0iVEFCX09VVExJTkUiIHZhbHVlPSJBbmEgSGF0Ii8+DQoJCTx1aXRleHQgbmFtZT0iVEFCX1RIVU1CIiB2YWx1ZT0iUmVzaW0iLz4NCgkJPHVpdGV4dCBuYW1lPSJUQUJfTk9URVMiIHZhbHVlPSJOb3RsYXIiLz4NCgkJPHVpdGV4dCBuYW1lPSJUQUJfU0VBUkNIIiB2YWx1ZT0iQXJhIi8+DQoJCTx1aXRleHQgbmFtZT0iU0xJREVfSEVBRElORyIgdmFsdWU9IlNsYXl0IEJhxZ9sxLHEn8SxIi8+DQoJCTx1aXRleHQgbmFtZT0iRFVSQVRJT05fSEVBRElORyIgdmFsdWU9IlPDvHJlIi8+DQoJCTx1aXRleHQgbmFtZT0iU0VBUkNIX0hFQURJTkciIHZhbHVlPSJNZXRuaSBhcmE6Ii8+DQoJCTx1aXRleHQgbmFtZT0iVEhVTUJfSEVBRElORyIgdmFsdWU9IlNsYXl0Ii8+DQoJCTx1aXRleHQgbmFtZT0iVEhVTUJfSU5GTyIgdmFsdWU9IlNsYXl0IEJhxZ9sxLHEn8SxL1PDvHJlc2kiLz4NCgkJPHVpdGV4dCBuYW1lPSJBVFRBQ0hOQU1FX0hFQURJTkciIHZhbHVlPSJEb3N5YSBBZMSxIi8+DQoJCTx1aXRleHQgbmFtZT0iQVRUQUNIU0laRV9IRUFESU5HIiB2YWx1ZT0iQm95dXQiLz4NCgkJPHVpdGV4dCBuYW1lPSJTTElERV9OT1RFUyIgdmFsdWU9IlNsYXl0IE5vdGxhcsSxIi8+DQoJCTwhLS1xdWl6IHBvZCBhbmQgbWVzc2FnZSBib3ggdGV4dHMtLT4NCgkJPHVpdGV4dCBuYW1lPSJRVUlaUE9EX1FVSVpfQVRURU1QVCIgdmFsdWU9IlPEsW5hdiBEZW5lbWVzaToiLz4NCgkJPHVpdGV4dCBuYW1lPSJRVUlaUE9EX1FVSVpfQVRURU1QVF9WQUxVRSIgdmFsdWU9IiVuLyV0Ii8+DQoJCTx1aXRleHQgbmFtZT0iUVVJWlBPRF9RVUlaX1NDT1JFIiB2YWx1ZT0iUHVhbjoiLz4NCgkJPHVpdGV4dCBuYW1lPSJRVUlaUE9EX1FVSVpfUEFTU1NDT1JFIiB2YWx1ZT0iR2XDp21lIFB1YW7EsToiLz4NCgkJPHVpdGV4dCBuYW1lPSJRVUlaUE9EX1FVSVpfTUFYU0NPUkUiIHZhbHVlPSJNYWtzaW11bSBQdWFuOiIvPg0KCQk8dWl0ZXh0IG5hbWU9IlFVSVpQT0RfUVVFU0FUTVBUX1NUUiIgdmFsdWU9IkRlbmVtZTogJW4vJXQiLz4NCgkJPHVpdGV4dCBuYW1lPSJRVUlaUE9EX1FVRVNUWVBFX1NUUiIgdmFsdWU9IlTDvHI6ICVzIi8+DQoJCTx1aXRleHQgbmFtZT0iUVVJWlBPRF9RVUVTVFlQRV9HUkQiIHZhbHVlPSJCYXNhbWFrbMSxIi8+DQoJCTx1aXRleHQgbmFtZT0iUVVJWlBPRF9RVUVTVFlQRV9TVlkiIHZhbHVlPSJBbmtldCIvPg0KCQk8dWl0ZXh0IG5hbWU9IlFVSVpQT0RfUVVJWkFUTVBUX0lORiIgdmFsdWU9IlPEsW7EsXJzxLF6Ii8+DQoJCTx1aXRleHQgbmFtZT0iUVVJWlBPRF9RVUVTQVRNUFRfSU5GIiB2YWx1ZT0iU8SxbsSxcnPEsXoiLz4NCgkJPHVpdGV4dCBuYW1lPSJXQVJOSU5HTVNHX1lFU1NUUklORyIgdmFsdWU9IkV2ZXQiLz4NCgkJPHVpdGV4dCBuYW1lPSJXQVJOSU5HTVNHX05PU1RSSU5HIiB2YWx1ZT0iSGF5xLFyIi8+DQoJCTx1aXRleHQgbmFtZT0iV0FSTklOR01TR19USVRMRVNUUklORyIgdmFsdWU9IlPEsW5hdiBHZXppbm1lIFV5YXLEsXPEsSIvPg0KCQk8dWl0ZXh0IG5hbWU9IldBUk5JTkdNU0dfTVNHU1RSSU5HIiB2YWx1ZT0iQnUgU8SxbmF2ZGEgZGVuZW5tZW1pxZ8gc29ydWxhciB2YXIuJiN4QTsmI3hBO0V2ZXQgc2XDp2VuZcSfaW5pIHTEsWtsYXTEsXJzYW7EsXogU8SxbmF2ZGFuIMOnxLFrYWNha3PEsW7EsXouIFPEsW5hdmEgZGV2YW0gZXRtZWsgacOnaW4gSGF5xLFyIHNlw6dlbmXEn2luaSB0xLFrbGF0xLFuLiIvPg0KCQk8dWl0ZXh0IG5hbWU9IklORk9STUFUSU9OX0gyNjRfRkxBU0hQTEFZRVIiIHZhbHVlPSJCaWxnaXNheWFyxLFuxLF6YSB5w7xrbMO8IG9sYW4gZ2XDp2VybGkgRmxhc2ggUGxheWVyIHPDvHLDvG3DvCBidSB2aWRlb3l1IGRlc3Rla2xlbWl5b3IuIEVuIHNvbiBGbGFzaCBQbGF5ZXIgc8O8csO8bcO8bsO8IGluZGlybWVrIGnDp2luIHZpZGVvIGFsYW7EsW7EsSB0xLFrbGF0xLF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LYXTEsWzEsW1jxLFsYXJhIGtlbmFyIMOndWJ1xJ91bnUgZ8O2c3RlciIvPg0KCQk8dWl0ZXh0IG5hbWU9Ik1VVEUiIHZhbHVlPSJTZXNzaXoiLz4NCgkJPHVpdGV4dCBuYW1lPSJET0NXUkFQX1RJVExFIiB2YWx1ZT0iUHJlc2VudGVyIERvc3lhIEVraSIvPg0KCQk8dWl0ZXh0IG5hbWU9IkRPQ1dSQVBfTVNHIiB2YWx1ZT0iQmlsZ2lzYXlhcsSxbWEgS2F5ZGV0Ii8+DQoJCTx1aXRleHQgbmFtZT0iRE9DV1JBUF9QUk9NUFQiIHZhbHVlPSLEsG5kaXJtZWsgacOnaW4gVMSxa2xhdMSxbiIvPg0KCTwvbGFuZ3VhZ2U+DQoJPGxhbmd1YWdlIGlkPSJydS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QodC70LDQudC0ICVuIi8+DQoJCTwhLS0gc3Vic3RpdHV0aW9uOiAlbiA9PSBzbGlkZSBudW1iZXIgLS0+DQoJCTwhLS0gc3Vic3RpdHV0aW9uOiAldCA9PSB0b3RhbCBzbGlkZSBjb3VudCAtLT4NCgkJPHVpdGV4dCBuYW1lPSJTQ1JVQkJBUlNUQVRVU19TTElERUlORk8iIHZhbHVlPSLQodC70LDQudC0ICVuIC8gJXQgfCAiLz4NCgkJPHVpdGV4dCBuYW1lPSJTQ1JVQkJBUlNUQVRVU19TVE9QUEVEIiB2YWx1ZT0i0J7RgdGC0LDQvdC+0LLQu9C10L3QviIvPg0KCQk8dWl0ZXh0IG5hbWU9IlNDUlVCQkFSU1RBVFVTX1BMQVlJTkciIHZhbHVlPSLQktC+0YHQv9GA0L7QuNC30LLQtdC00LXQvdC40LUiLz4NCgkJPHVpdGV4dCBuYW1lPSJTQ1JVQkJBUlNUQVRVU19OT0FVRElPIiB2YWx1ZT0i0J3QtdGCINCw0YPQtNC40L4iLz4NCgkJPHVpdGV4dCBuYW1lPSJTQ1JVQkJBUlNUQVRVU19WSURQTEFZSU5HIiB2YWx1ZT0i0JLQvtGB0L/RgNC+0LjQt9Cy0LXQtNC10L3QuNC1INCy0LjQtNC10L4iLz4NCgkJPHVpdGV4dCBuYW1lPSJTQ1JVQkJBUlNUQVRVU19MT0FESU5HIiB2YWx1ZT0i0JfQsNCz0YDRg9C30LrQsCIvPg0KCQk8dWl0ZXh0IG5hbWU9IlNDUlVCQkFSU1RBVFVTX0JVRkZFUklORyIgdmFsdWU9ItCR0YPRhNC10YDQuNC30LDRhtC40Y8iLz4NCgkJPHVpdGV4dCBuYW1lPSJTQ1JVQkJBUlNUQVRVU19RVUVTVElPTiIgdmFsdWU9ItCe0YLQstC10YIg0L3QsCDQstC+0L/RgNC+0YEiLz4NCgkJPHVpdGV4dCBuYW1lPSJTQ1JVQkJBUlNUQVRVU19SRVZJRVdRVUlaIiB2YWx1ZT0i0J7QsdC30L7RgCDQvtC/0YDQvtGB0LAiLz4NCgkJPCEtLSBzdWJzdGl0dXRpb246ICVtID09IG1pbnV0ZXMgcmVtYWluaW5nIC0tPg0KCQk8IS0tIHN1YnN0aXR1dGlvbjogJXMgPT0gc2Vjb25kcyByZW1haW5pbmcgLS0+DQoJCTx1aXRleHQgbmFtZT0iRUxBUFNFRCIgdmFsdWU9ItCe0YHRgtCw0LvQvtGB0YwgJW0g0LzQuNC9LiAlcyDRgSIvPg0KCQk8dWl0ZXh0IG5hbWU9Ik5PVEZPVU5EIiB2YWx1ZT0i0J3QuNGH0LXQs9C+INC90LUg0L3QsNC50LTQtdC90L4iLz4NCgkJPHVpdGV4dCBuYW1lPSJBVFRBQ0hNRU5UUyIgdmFsdWU9ItCS0LvQvtC20LXQvdC40Y8iLz4NCgkJPCEtLSBzdWJzdGl0dXRpb246ICVwID09IGN1cnJlbnQgc3BlYWtlcidzIHRpdGxlIC0tPg0KCQk8dWl0ZXh0IG5hbWU9IkJJT1dJTl9USVRMRSIgdmFsdWU9ItCR0LjQvtCz0YDQsNGE0LjRjzogJXAiLz4NCgkJPHVpdGV4dCBuYW1lPSJCSU9CVE5fVElUTEUiIHZhbHVlPSLQkdC40L7Qs9GA0LDRhNC40Y8iLz4NCgkJPHVpdGV4dCBuYW1lPSJESVZJREVSQlROX1RJVExFIiB2YWx1ZT0ifCIvPg0KCQk8dWl0ZXh0IG5hbWU9IkNPTlRBQ1RCVE5fVElUTEUiIHZhbHVlPSLQmtC+0L3RgtCw0LrRgiIvPg0KCQk8dWl0ZXh0IG5hbWU9IlRBQl9RVUlaIiB2YWx1ZT0i0J7Qv9GA0L7RgSIvPg0KCQk8dWl0ZXh0IG5hbWU9IlRBQl9PVVRMSU5FIiB2YWx1ZT0i0KHRhdC10LzQsCIvPg0KCQk8dWl0ZXh0IG5hbWU9IlRBQl9USFVNQiIgdmFsdWU9ItCR0LXQs9GD0L3QvtC6Ii8+DQoJCTx1aXRleHQgbmFtZT0iVEFCX05PVEVTIiB2YWx1ZT0i0JfQsNC80LXRgtC60LgiLz4NCgkJPHVpdGV4dCBuYW1lPSJUQUJfU0VBUkNIIiB2YWx1ZT0i0J/QvtC40YHQuiIvPg0KCQk8dWl0ZXh0IG5hbWU9IlNMSURFX0hFQURJTkciIHZhbHVlPSLQl9Cw0LPQvtC70L7QstC+0Log0YHQu9Cw0LnQtNCwIi8+DQoJCTx1aXRleHQgbmFtZT0iRFVSQVRJT05fSEVBRElORyIgdmFsdWU9ItCU0LvQuNGCLdGB0YLRjCIvPg0KCQk8dWl0ZXh0IG5hbWU9IlNFQVJDSF9IRUFESU5HIiB2YWx1ZT0i0J/QvtC40YHQuiDRgtC10LrRgdGC0LA6Ii8+DQoJCTx1aXRleHQgbmFtZT0iVEhVTUJfSEVBRElORyIgdmFsdWU9ItCh0LvQsNC50LQiLz4NCgkJPHVpdGV4dCBuYW1lPSJUSFVNQl9JTkZPIiB2YWx1ZT0i0J3QsNC30LLQsNC90LjQtS/QtNC70LjRgi3QvdC+0YHRgtGMIi8+DQoJCTx1aXRleHQgbmFtZT0iQVRUQUNITkFNRV9IRUFESU5HIiB2YWx1ZT0i0JjQvNGPINGE0LDQudC70LAiLz4NCgkJPHVpdGV4dCBuYW1lPSJBVFRBQ0hTSVpFX0hFQURJTkciIHZhbHVlPSLQoNCw0LfQvNC10YAiLz4NCgkJPHVpdGV4dCBuYW1lPSJTTElERV9OT1RFUyIgdmFsdWU9ItCX0LDQvNC10YLQutC4INC6INGB0LvQsNC50LTRgyIvPg0KCQk8IS0tcXVpeiBwb2QgYW5kIG1lc3NhZ2UgYm94IHRleHRzLS0+DQoJCTx1aXRleHQgbmFtZT0iUVVJWlBPRF9RVUlaX0FUVEVNUFQiIHZhbHVlPSLQn9C+0L/Ri9GC0LrQsCDQv9GA0L7QudGC0Lgg0L7Qv9GA0L7RgToiLz4NCgkJPHVpdGV4dCBuYW1lPSJRVUlaUE9EX1FVSVpfQVRURU1QVF9WQUxVRSIgdmFsdWU9IiVuINC40LcgJXQiLz4NCgkJPHVpdGV4dCBuYW1lPSJRVUlaUE9EX1FVSVpfU0NPUkUiIHZhbHVlPSLQndCw0LHRgNCw0L3QviDQsdCw0LvQu9C+0LI6Ii8+DQoJCTx1aXRleHQgbmFtZT0iUVVJWlBPRF9RVUlaX1BBU1NTQ09SRSIgdmFsdWU9ItCf0YDQvtGF0L7QtNC90L7QuSDRgNC10LfRg9C70YzRgtCw0YI6Ii8+DQoJCTx1aXRleHQgbmFtZT0iUVVJWlBPRF9RVUlaX01BWFNDT1JFIiB2YWx1ZT0i0JzQsNC60YHQuNC80LDQu9GM0L3Ri9C5INGA0LXQt9GD0LvRjNGC0LDRgjoiLz4NCgkJPHVpdGV4dCBuYW1lPSJRVUlaUE9EX1FVRVNBVE1QVF9TVFIiIHZhbHVlPSLQn9C+0L/Ri9GC0LrQsDogJW4g0LjQtyAldCIvPg0KCQk8dWl0ZXh0IG5hbWU9IlFVSVpQT0RfUVVFU1RZUEVfU1RSIiB2YWx1ZT0i0KLQuNC/OiAlcyIvPg0KCQk8dWl0ZXh0IG5hbWU9IlFVSVpQT0RfUVVFU1RZUEVfR1JEIiB2YWx1ZT0i0KEg0L7RhtC10L3QutC+0LkiLz4NCgkJPHVpdGV4dCBuYW1lPSJRVUlaUE9EX1FVRVNUWVBFX1NWWSIgdmFsdWU9ItCe0LHQt9C+0YAiLz4NCgkJPHVpdGV4dCBuYW1lPSJRVUlaUE9EX1FVSVpBVE1QVF9JTkYiIHZhbHVlPSLQkdC+0LvRjNGI0L7QtSDRh9C40YHQu9C+Ii8+DQoJCTx1aXRleHQgbmFtZT0iUVVJWlBPRF9RVUVTQVRNUFRfSU5GIiB2YWx1ZT0i0JHQvtC70YzRiNC+0LUg0YfQuNGB0LvQviIvPg0KCQk8dWl0ZXh0IG5hbWU9IldBUk5JTkdNU0dfWUVTU1RSSU5HIiB2YWx1ZT0i0JTQsCIvPg0KCQk8dWl0ZXh0IG5hbWU9IldBUk5JTkdNU0dfTk9TVFJJTkciIHZhbHVlPSLQndC10YIiLz4NCgkJPHVpdGV4dCBuYW1lPSJXQVJOSU5HTVNHX1RJVExFU1RSSU5HIiB2YWx1ZT0i0J/RgNC10LTRg9C/0YDQtdC20LTQtdC90LjQtSDQviDQvdCw0LLQuNCz0LDRhtC40Lgg0LIg0L7Qv9GA0L7RgdC1Ii8+DQoJCTx1aXRleHQgbmFtZT0iV0FSTklOR01TR19NU0dTVFJJTkciIHZhbHVlPSLQkiDQvtC/0YDQvtGB0LUg0L7RgdGC0LDQu9C40YHRjCDQvdC10L7RgtCy0LXRh9C10L3QvdGL0LUg0LLQvtC/0YDQvtGB0Ysu0J3QsNC20LDRgtC40LUg0LrQvdC+0L/QutC4ICZxdW90O9CU0LAmcXVvdDsg0L/RgNC40LLQtdC00LXRgiDQuiDQt9Cw0LrRgNGL0YLQuNGOINC+0L/RgNC+0YHQsC4g0J3QsNC20LDRgtC40LUg0LrQvdC+0L/QutC4ICZxdW90O9Cd0LXRgiZxdW90OyDQv9GA0L7QtNC+0LvQttC40YIg0L7Qv9GA0L7RgS4iLz4NCgkJPHVpdGV4dCBuYW1lPSJJTkZPUk1BVElPTl9IMjY0X0ZMQVNIUExBWUVSIiB2YWx1ZT0i0KLQtdC60YPRidCw0Y8g0LLQtdGA0YHQuNGPINC/0YDQvtC40LPRgNGL0LLQsNGC0LXQu9GPIEZsYXNoIFBsYXllciwg0YPRgdGC0LDQvdC+0LLQu9C10L3QvdCw0Y8g0L3QsCDRjdGC0L7QvCDQutC+0LzQv9GM0Y7RgtC10YDQtSwg0L3QtSDQv9C+0LTQtNC10YDQttC40LLQsNC10YIg0Y3RgtC+INCy0LjQtNC10L4uINCp0LXQu9C60L3QuNGC0LUg0LIg0L7QsdC70LDRgdGC0Lgg0LLQuNC00LXQviwg0YfRgtC+0LHRiyDQt9Cw0LPRgNGD0LfQuNGC0Ywg0L/QvtGB0LvQtdC00L3RjtGOINCy0LXRgNGB0LjRjiDQv9GA0L7QuNCz0YDRi9Cy0LDRgtC10LvRj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tCf0L7QutCw0LfRi9Cy0LDRgtGMINCy0YDQtdC30LrRgyDRg9GH0LDRgdGC0L3QuNC60LDQvCIvPg0KCQk8dWl0ZXh0IG5hbWU9Ik1VVEUiIHZhbHVlPSLQntGC0LrQu9GO0YfQuNGC0Ywg0LfQstGD0LoiLz4NCgkJPHVpdGV4dCBuYW1lPSJET0NXUkFQX1RJVExFIiB2YWx1ZT0i0JLQu9C+0LbQtdC90LjQtSDQsiDRhNCw0LnQuyBBZG9iZSBQcmVzZW50ZXIiLz4NCgkJPHVpdGV4dCBuYW1lPSJET0NXUkFQX01TRyIgdmFsdWU9ItCh0L7RhdGA0LDQvdC40YLRjCDQsiDQv9Cw0L/QutGDICZxdW90O9Cc0L7QuSDQutC+0LzQv9GM0Y7RgtC10YAmcXVvdDsiLz4NCgkJPHVpdGV4dCBuYW1lPSJET0NXUkFQX1BST01QVCIgdmFsdWU9ItCp0LXQu9C60L3Rg9GC0Ywg0LTQu9GPINC30LDQs9GA0YPQt9C60LgiLz4NCgk8L2xhbmd1YWdlPg0KPC9jb25maWd1cmF0aW9uPg0K"/>
  <p:tag name="MMPROD_UIDATA" val="&lt;database version=&quot;7.0&quot;&gt;&lt;object type=&quot;1&quot; unique_id=&quot;10001&quot;&gt;&lt;property id=&quot;20141&quot; value=&quot;SAF0326ALL - Incident Investigation - Module 1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1&quot;/&gt;&lt;property id=&quot;20181&quot; value=&quot;1&quot;/&gt;&lt;property id=&quot;20182&quot; value=&quot;0&quot;/&gt;&lt;property id=&quot;20183&quot; value=&quot;1&quot;/&gt;&lt;property id=&quot;20184&quot; value=&quot;7&quot;/&gt;&lt;property id=&quot;20191&quot; value=&quot;Breeze&quot;/&gt;&lt;property id=&quot;20192&quot; value=&quot;http://breeze.kindermorgan.com&quot;/&gt;&lt;property id=&quot;20193&quot; value=&quot;0&quot;/&gt;&lt;property id=&quot;20224&quot; value=&quot;I:\Breeze_Modules\Incident_Investigation\SCORM_VERSION&quot;/&gt;&lt;property id=&quot;20250&quot; value=&quot;0&quot;/&gt;&lt;property id=&quot;20251&quot; value=&quot;1&quot;/&gt;&lt;property id=&quot;20259&quot; value=&quot;0&quot;/&gt;&lt;property id=&quot;20262&quot; value=&quot;871802&quot;/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WHAT Should Be Investigated?&amp;quot;&quot;/&gt;&lt;property id=&quot;20303&quot; value=&quot;-1&quot;/&gt;&lt;property id=&quot;20307&quot; value=&quot;256&quot;/&gt;&lt;property id=&quot;20309&quot; value=&quot;-1&quot;/&gt;&lt;/object&gt;&lt;object type=&quot;3&quot; unique_id=&quot;10005&quot;&gt;&lt;property id=&quot;20148&quot; value=&quot;5&quot;/&gt;&lt;property id=&quot;20300&quot; value=&quot;Slide 2 - &amp;quot;Kinder Morgan Policy&amp;amp;#x09;&amp;quot;&quot;/&gt;&lt;property id=&quot;20303&quot; value=&quot;-1&quot;/&gt;&lt;property id=&quot;20307&quot; value=&quot;270&quot;/&gt;&lt;property id=&quot;20309&quot; value=&quot;-1&quot;/&gt;&lt;/object&gt;&lt;object type=&quot;3&quot; unique_id=&quot;10006&quot;&gt;&lt;property id=&quot;20148&quot; value=&quot;5&quot;/&gt;&lt;property id=&quot;20300&quot; value=&quot;Slide 3 - &amp;quot;What is an incident?&amp;quot;&quot;/&gt;&lt;property id=&quot;20303&quot; value=&quot;-1&quot;/&gt;&lt;property id=&quot;20307&quot; value=&quot;265&quot;/&gt;&lt;property id=&quot;20309&quot; value=&quot;-1&quot;/&gt;&lt;/object&gt;&lt;object type=&quot;3&quot; unique_id=&quot;10007&quot;&gt;&lt;property id=&quot;20148&quot; value=&quot;5&quot;/&gt;&lt;property id=&quot;20300&quot; value=&quot;Slide 4 - &amp;quot;STARS Events&amp;amp;#x09;&amp;quot;&quot;/&gt;&lt;property id=&quot;20303&quot; value=&quot;-1&quot;/&gt;&lt;property id=&quot;20307&quot; value=&quot;273&quot;/&gt;&lt;property id=&quot;20309&quot; value=&quot;-1&quot;/&gt;&lt;/object&gt;&lt;object type=&quot;3&quot; unique_id=&quot;10008&quot;&gt;&lt;property id=&quot;20148&quot; value=&quot;5&quot;/&gt;&lt;property id=&quot;20300&quot; value=&quot;Slide 5 - &amp;quot;What types of incidents or events should be investigated?&amp;quot;&quot;/&gt;&lt;property id=&quot;20303&quot; value=&quot;-1&quot;/&gt;&lt;property id=&quot;20307&quot; value=&quot;260&quot;/&gt;&lt;property id=&quot;20309&quot; value=&quot;-1&quot;/&gt;&lt;/object&gt;&lt;object type=&quot;3&quot; unique_id=&quot;10009&quot;&gt;&lt;property id=&quot;20148&quot; value=&quot;5&quot;/&gt;&lt;property id=&quot;20300&quot; value=&quot;Slide 6 - &amp;quot;Should ALL incidents be investigated?&amp;quot;&quot;/&gt;&lt;property id=&quot;20303&quot; value=&quot;-1&quot;/&gt;&lt;property id=&quot;20307&quot; value=&quot;266&quot;/&gt;&lt;property id=&quot;20309&quot; value=&quot;-1&quot;/&gt;&lt;/object&gt;&lt;object type=&quot;3&quot; unique_id=&quot;10010&quot;&gt;&lt;property id=&quot;20148&quot; value=&quot;5&quot;/&gt;&lt;property id=&quot;20300&quot; value=&quot;Slide 7 - &amp;quot;Should ALL incidents be investigated?&amp;quot;&quot;/&gt;&lt;property id=&quot;20303&quot; value=&quot;-1&quot;/&gt;&lt;property id=&quot;20307&quot; value=&quot;275&quot;/&gt;&lt;property id=&quot;20309&quot; value=&quot;-1&quot;/&gt;&lt;/object&gt;&lt;object type=&quot;3&quot; unique_id=&quot;10011&quot;&gt;&lt;property id=&quot;20148&quot; value=&quot;5&quot;/&gt;&lt;property id=&quot;20300&quot; value=&quot;Slide 8 - &amp;quot;Questions to ask to determine incident risk&amp;quot;&quot;/&gt;&lt;property id=&quot;20303&quot; value=&quot;-1&quot;/&gt;&lt;property id=&quot;20307&quot; value=&quot;259&quot;/&gt;&lt;property id=&quot;20309&quot; value=&quot;-1&quot;/&gt;&lt;/object&gt;&lt;object type=&quot;3&quot; unique_id=&quot;10012&quot;&gt;&lt;property id=&quot;20148&quot; value=&quot;5&quot;/&gt;&lt;property id=&quot;20300&quot; value=&quot;Slide 9 - &amp;quot;STARS Risk Assessment&amp;quot;&quot;/&gt;&lt;property id=&quot;20303&quot; value=&quot;-1&quot;/&gt;&lt;property id=&quot;20307&quot; value=&quot;263&quot;/&gt;&lt;property id=&quot;20309&quot; value=&quot;-1&quot;/&gt;&lt;/object&gt;&lt;object type=&quot;3&quot; unique_id=&quot;10013&quot;&gt;&lt;property id=&quot;20148&quot; value=&quot;5&quot;/&gt;&lt;property id=&quot;20300&quot; value=&quot;Slide 10 - &amp;quot;Based on risk which incidents should be investigated?&amp;quot;&quot;/&gt;&lt;property id=&quot;20303&quot; value=&quot;-1&quot;/&gt;&lt;property id=&quot;20307&quot; value=&quot;264&quot;/&gt;&lt;property id=&quot;20309&quot; value=&quot;-1&quot;/&gt;&lt;/object&gt;&lt;object type=&quot;3&quot; unique_id=&quot;10014&quot;&gt;&lt;property id=&quot;20148&quot; value=&quot;5&quot;/&gt;&lt;property id=&quot;20300&quot; value=&quot;Slide 11 - &amp;quot;Accidents &amp;amp; Near Misses&amp;quot;&quot;/&gt;&lt;property id=&quot;20303&quot; value=&quot;-1&quot;/&gt;&lt;property id=&quot;20307&quot; value=&quot;271&quot;/&gt;&lt;property id=&quot;20309&quot; value=&quot;-1&quot;/&gt;&lt;/object&gt;&lt;object type=&quot;3&quot; unique_id=&quot;10015&quot;&gt;&lt;property id=&quot;20148&quot; value=&quot;5&quot;/&gt;&lt;property id=&quot;20300&quot; value=&quot;Slide 12 - &amp;quot;What is the risk associated with Near Misses?&amp;quot;&quot;/&gt;&lt;property id=&quot;20303&quot; value=&quot;-1&quot;/&gt;&lt;property id=&quot;20307&quot; value=&quot;267&quot;/&gt;&lt;property id=&quot;20309&quot; value=&quot;-1&quot;/&gt;&lt;/object&gt;&lt;object type=&quot;3&quot; unique_id=&quot;10016&quot;&gt;&lt;property id=&quot;20148&quot; value=&quot;5&quot;/&gt;&lt;property id=&quot;20300&quot; value=&quot;Slide 13 - &amp;quot;Example of a Near Miss that should be investigated&amp;quot;&quot;/&gt;&lt;property id=&quot;20303&quot; value=&quot;-1&quot;/&gt;&lt;property id=&quot;20307&quot; value=&quot;268&quot;/&gt;&lt;property id=&quot;20309&quot; value=&quot;-1&quot;/&gt;&lt;/object&gt;&lt;object type=&quot;3&quot; unique_id=&quot;10017&quot;&gt;&lt;property id=&quot;20148&quot; value=&quot;5&quot;/&gt;&lt;property id=&quot;20300&quot; value=&quot;Slide 14 - &amp;quot;Conclusion&amp;quot;&quot;/&gt;&lt;property id=&quot;20303&quot; value=&quot;-1&quot;/&gt;&lt;property id=&quot;20307&quot; value=&quot;272&quot;/&gt;&lt;property id=&quot;20309&quot; value=&quot;-1&quot;/&gt;&lt;/object&gt;&lt;object type=&quot;3&quot; unique_id=&quot;10121&quot;&gt;&lt;property id=&quot;20148&quot; value=&quot;5&quot;/&gt;&lt;property id=&quot;20300&quot; value=&quot;Slide 15 - &amp;quot;Module Post-Viewing Instructions&amp;quot;&quot;/&gt;&lt;property id=&quot;20302&quot; value=&quot;1&quot;/&gt;&lt;property id=&quot;20303&quot; value=&quot;-1&quot;/&gt;&lt;property id=&quot;20307&quot; value=&quot;276&quot;/&gt;&lt;property id=&quot;20309&quot; value=&quot;-1&quot;/&gt;&lt;/object&gt;&lt;object type=&quot;3&quot; unique_id=&quot;10122&quot;&gt;&lt;property id=&quot;20148&quot; value=&quot;5&quot;/&gt;&lt;property id=&quot;20300&quot; value=&quot;Slide 16 - &amp;quot;1)  Before investigating an incident you should read which O&amp;amp;M procedure?&amp;quot;&quot;/&gt;&lt;property id=&quot;20303&quot; value=&quot;-1&quot;/&gt;&lt;property id=&quot;20307&quot; value=&quot;278&quot;/&gt;&lt;property id=&quot;20309&quot; value=&quot;-1&quot;/&gt;&lt;/object&gt;&lt;object type=&quot;3&quot; unique_id=&quot;10123&quot;&gt;&lt;property id=&quot;20148&quot; value=&quot;5&quot;/&gt;&lt;property id=&quot;20300&quot; value=&quot;Slide 17 - &amp;quot;2)  All incidents must be investigated.&amp;quot;&quot;/&gt;&lt;property id=&quot;20303&quot; value=&quot;-1&quot;/&gt;&lt;property id=&quot;20307&quot; value=&quot;279&quot;/&gt;&lt;property id=&quot;20309&quot; value=&quot;-1&quot;/&gt;&lt;/object&gt;&lt;object type=&quot;3&quot; unique_id=&quot;10124&quot;&gt;&lt;property id=&quot;20148&quot; value=&quot;5&quot;/&gt;&lt;property id=&quot;20300&quot; value=&quot;Slide 18 - &amp;quot;3)  A near miss is an incident that has low risk.&amp;quot;&quot;/&gt;&lt;property id=&quot;20303&quot; value=&quot;-1&quot;/&gt;&lt;property id=&quot;20307&quot; value=&quot;280&quot;/&gt;&lt;property id=&quot;20309&quot; value=&quot;-1&quot;/&gt;&lt;/object&gt;&lt;object type=&quot;3&quot; unique_id=&quot;10125&quot;&gt;&lt;property id=&quot;20148&quot; value=&quot;5&quot;/&gt;&lt;property id=&quot;20300&quot; value=&quot;Slide 19 - &amp;quot;I confirm that I have reviewed and understand the information of this training module.&amp;quot;&quot;/&gt;&lt;property id=&quot;20303&quot; value=&quot;-1&quot;/&gt;&lt;property id=&quot;20307&quot; value=&quot;281&quot;/&gt;&lt;property id=&quot;20309&quot; value=&quot;-1&quot;/&gt;&lt;/object&gt;&lt;object type=&quot;3&quot; unique_id=&quot;10126&quot;&gt;&lt;property id=&quot;20148&quot; value=&quot;5&quot;/&gt;&lt;property id=&quot;20300&quot; value=&quot;Slide 20&quot;/&gt;&lt;property id=&quot;20303&quot; value=&quot;-1&quot;/&gt;&lt;property id=&quot;20307&quot; value=&quot;277&quot;/&gt;&lt;property id=&quot;20309&quot; value=&quot;-1&quot;/&gt;&lt;/object&gt;&lt;/object&gt;&lt;object type=&quot;10&quot; unique_id=&quot;10195&quot;&gt;&lt;object type=&quot;11&quot; unique_id=&quot;10196&quot;&gt;&lt;property id=&quot;20180&quot; value=&quot;1&quot;/&gt;&lt;property id=&quot;20181&quot; value=&quot;1&quot;/&gt;&lt;property id=&quot;20182&quot; value=&quot;0&quot;/&gt;&lt;property id=&quot;20183&quot; value=&quot;1&quot;/&gt;&lt;/object&gt;&lt;object type=&quot;12&quot; unique_id=&quot;10198&quot;&gt;&lt;/object&gt;&lt;/object&gt;&lt;object type=&quot;4&quot; unique_id=&quot;10197&quot;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X:\Breeze_Modules\Incident_Investigation\Module01_Risk.mp3"/>
  <p:tag name="PPSNARRATION" val="1,2054750868,I:\Breeze_Modules\Incident_Investigation\Module01_Risk_pptx\Media.ppcx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,2054750868,I:\Breeze_Modules\Incident_Investigation\Module01_Risk_pptx\Media.ppcx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3,2054750868,I:\Breeze_Modules\Incident_Investigation\Module01_Risk_pptx\Media.ppcx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3,2054750868,I:\Breeze_Modules\Incident_Investigation\Module01_Risk_pptx\Media.ppcx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3,2054750868,I:\Breeze_Modules\Incident_Investigation\Module01_Risk_pptx\Media.ppcx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9,2054750868,I:\Breeze_Modules\Incident_Investigation\Module01_Risk_pptx\Media.ppcx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2,2054750868,I:\Breeze_Modules\Incident_Investigation\Module01_Risk_pptx\Media.ppcx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8,2054750868,I:\Breeze_Modules\Incident_Investigation\Module01_Risk_pptx\Media.ppcx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4,2054750868,I:\Breeze_Modules\Incident_Investigation\Module01_Risk_pptx\Media.ppcx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8,2054750868,I:\Breeze_Modules\Incident_Investigation\Module01_Risk_pptx\Media.ppcx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4,2054750868,I:\Breeze_Modules\Incident_Investigation\Module01_Risk_pptx\Media.ppcx"/>
</p:tagLst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2195</TotalTime>
  <Words>1235</Words>
  <Application>Microsoft Office PowerPoint</Application>
  <PresentationFormat>On-screen Show (4:3)</PresentationFormat>
  <Paragraphs>207</Paragraphs>
  <Slides>25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Pixel</vt:lpstr>
      <vt:lpstr>Embracing Risk: One IH’s Perspective</vt:lpstr>
      <vt:lpstr>What is Risk* </vt:lpstr>
      <vt:lpstr>Putting yourself ‘at risk’</vt:lpstr>
      <vt:lpstr>Voluntary Risk</vt:lpstr>
      <vt:lpstr>Involuntary Risk</vt:lpstr>
      <vt:lpstr>Relative Risk</vt:lpstr>
      <vt:lpstr>“USING PAIN PILLS INCREASES RISK OF HEART ATTACK BY 24%"</vt:lpstr>
      <vt:lpstr>Slide 8</vt:lpstr>
      <vt:lpstr>Risk in Perspective</vt:lpstr>
      <vt:lpstr>What are the consequences of…</vt:lpstr>
      <vt:lpstr>Slide 11</vt:lpstr>
      <vt:lpstr>Slide 12</vt:lpstr>
      <vt:lpstr>Slide 13</vt:lpstr>
      <vt:lpstr>The traditional IH perspective…</vt:lpstr>
      <vt:lpstr>Slide 15</vt:lpstr>
      <vt:lpstr>Slide 16</vt:lpstr>
      <vt:lpstr>Slide 17</vt:lpstr>
      <vt:lpstr>Formaldehyde</vt:lpstr>
      <vt:lpstr>Formaldehyde</vt:lpstr>
      <vt:lpstr>Slide 20</vt:lpstr>
      <vt:lpstr>Formaldehyde</vt:lpstr>
      <vt:lpstr>Slide 22</vt:lpstr>
      <vt:lpstr>Slide 23</vt:lpstr>
      <vt:lpstr>Health Risk is one consideration in performing a comprehensive risk assessment…</vt:lpstr>
      <vt:lpstr>Final Thoughts</vt:lpstr>
    </vt:vector>
  </TitlesOfParts>
  <Company>Kinder Morgan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Should Be Investigated?</dc:title>
  <dc:creator>Mukoda, Timothy</dc:creator>
  <cp:lastModifiedBy>mukotim1</cp:lastModifiedBy>
  <cp:revision>394</cp:revision>
  <dcterms:created xsi:type="dcterms:W3CDTF">2009-05-29T19:45:35Z</dcterms:created>
  <dcterms:modified xsi:type="dcterms:W3CDTF">2013-07-15T13:32:50Z</dcterms:modified>
</cp:coreProperties>
</file>